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0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changing location of sunrise as seen from the fields of HHS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fields viewed from the corner of the tennis courts</a:t>
            </a:r>
            <a:endParaRPr/>
          </a:p>
        </p:txBody>
      </p:sp>
      <p:pic>
        <p:nvPicPr>
          <p:cNvPr id="93" name="Shape 93" descr="100_24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1524000"/>
            <a:ext cx="4648200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100_24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524000"/>
            <a:ext cx="4648200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Shape 212" descr="100_26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9875" cy="687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Shape 213"/>
          <p:cNvCxnSpPr/>
          <p:nvPr/>
        </p:nvCxnSpPr>
        <p:spPr>
          <a:xfrm rot="10800000" flipH="1">
            <a:off x="1905000" y="4648200"/>
            <a:ext cx="457200" cy="12192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cxnSp>
        <p:nvCxnSpPr>
          <p:cNvPr id="214" name="Shape 214"/>
          <p:cNvCxnSpPr/>
          <p:nvPr/>
        </p:nvCxnSpPr>
        <p:spPr>
          <a:xfrm>
            <a:off x="914400" y="5334000"/>
            <a:ext cx="24384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sp>
        <p:nvSpPr>
          <p:cNvPr id="215" name="Shape 215"/>
          <p:cNvSpPr txBox="1"/>
          <p:nvPr/>
        </p:nvSpPr>
        <p:spPr>
          <a:xfrm>
            <a:off x="381000" y="51054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3276600" y="51054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1524000" y="58515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2209800" y="41910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2133600" y="2057400"/>
            <a:ext cx="990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DUE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EAST</a:t>
            </a:r>
            <a:endParaRPr/>
          </a:p>
        </p:txBody>
      </p:sp>
      <p:cxnSp>
        <p:nvCxnSpPr>
          <p:cNvPr id="220" name="Shape 220"/>
          <p:cNvCxnSpPr/>
          <p:nvPr/>
        </p:nvCxnSpPr>
        <p:spPr>
          <a:xfrm>
            <a:off x="2590800" y="3048000"/>
            <a:ext cx="0" cy="6096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21" name="Shape 221"/>
          <p:cNvSpPr txBox="1"/>
          <p:nvPr/>
        </p:nvSpPr>
        <p:spPr>
          <a:xfrm>
            <a:off x="914400" y="685800"/>
            <a:ext cx="7924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happened to the direction of sunrise?</a:t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228600" y="152400"/>
            <a:ext cx="1447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7:15AM</a:t>
            </a:r>
            <a:endParaRPr/>
          </a:p>
        </p:txBody>
      </p:sp>
      <p:cxnSp>
        <p:nvCxnSpPr>
          <p:cNvPr id="223" name="Shape 223"/>
          <p:cNvCxnSpPr/>
          <p:nvPr/>
        </p:nvCxnSpPr>
        <p:spPr>
          <a:xfrm rot="10800000" flipH="1">
            <a:off x="2057400" y="3810000"/>
            <a:ext cx="5410200" cy="1524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Shape 230" descr="100_27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9875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152400" y="152400"/>
            <a:ext cx="2971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Sunrise 7:05 AM</a:t>
            </a:r>
            <a:endParaRPr/>
          </a:p>
        </p:txBody>
      </p:sp>
      <p:cxnSp>
        <p:nvCxnSpPr>
          <p:cNvPr id="232" name="Shape 232"/>
          <p:cNvCxnSpPr/>
          <p:nvPr/>
        </p:nvCxnSpPr>
        <p:spPr>
          <a:xfrm rot="10800000" flipH="1">
            <a:off x="1828800" y="4343400"/>
            <a:ext cx="457200" cy="12192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cxnSp>
        <p:nvCxnSpPr>
          <p:cNvPr id="233" name="Shape 233"/>
          <p:cNvCxnSpPr/>
          <p:nvPr/>
        </p:nvCxnSpPr>
        <p:spPr>
          <a:xfrm>
            <a:off x="838200" y="4876800"/>
            <a:ext cx="24384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sp>
        <p:nvSpPr>
          <p:cNvPr id="234" name="Shape 234"/>
          <p:cNvSpPr txBox="1"/>
          <p:nvPr/>
        </p:nvSpPr>
        <p:spPr>
          <a:xfrm>
            <a:off x="304800" y="46482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235" name="Shape 235"/>
          <p:cNvSpPr txBox="1"/>
          <p:nvPr/>
        </p:nvSpPr>
        <p:spPr>
          <a:xfrm>
            <a:off x="3200400" y="46482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1524000" y="55626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/>
          </a:p>
        </p:txBody>
      </p:sp>
      <p:sp>
        <p:nvSpPr>
          <p:cNvPr id="237" name="Shape 237"/>
          <p:cNvSpPr txBox="1"/>
          <p:nvPr/>
        </p:nvSpPr>
        <p:spPr>
          <a:xfrm>
            <a:off x="2133600" y="37338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2057400" y="1600200"/>
            <a:ext cx="990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DUE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EAST</a:t>
            </a:r>
            <a:endParaRPr/>
          </a:p>
        </p:txBody>
      </p:sp>
      <p:cxnSp>
        <p:nvCxnSpPr>
          <p:cNvPr id="239" name="Shape 239"/>
          <p:cNvCxnSpPr/>
          <p:nvPr/>
        </p:nvCxnSpPr>
        <p:spPr>
          <a:xfrm>
            <a:off x="2514600" y="2590800"/>
            <a:ext cx="0" cy="609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40" name="Shape 240"/>
          <p:cNvSpPr txBox="1"/>
          <p:nvPr/>
        </p:nvSpPr>
        <p:spPr>
          <a:xfrm>
            <a:off x="3962400" y="152400"/>
            <a:ext cx="48768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happening to the time of sunrise?</a:t>
            </a:r>
            <a:endParaRPr/>
          </a:p>
        </p:txBody>
      </p:sp>
      <p:cxnSp>
        <p:nvCxnSpPr>
          <p:cNvPr id="241" name="Shape 241"/>
          <p:cNvCxnSpPr/>
          <p:nvPr/>
        </p:nvCxnSpPr>
        <p:spPr>
          <a:xfrm rot="10800000" flipH="1">
            <a:off x="2133600" y="3733800"/>
            <a:ext cx="3581400" cy="1143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 descr="100_27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37" y="-6350"/>
            <a:ext cx="9159875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304800" y="533400"/>
            <a:ext cx="2895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Sunrise 6:29AM</a:t>
            </a:r>
            <a:endParaRPr/>
          </a:p>
        </p:txBody>
      </p:sp>
      <p:cxnSp>
        <p:nvCxnSpPr>
          <p:cNvPr id="250" name="Shape 250"/>
          <p:cNvCxnSpPr/>
          <p:nvPr/>
        </p:nvCxnSpPr>
        <p:spPr>
          <a:xfrm rot="10800000" flipH="1">
            <a:off x="1828800" y="4784725"/>
            <a:ext cx="457200" cy="12192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cxnSp>
        <p:nvCxnSpPr>
          <p:cNvPr id="251" name="Shape 251"/>
          <p:cNvCxnSpPr/>
          <p:nvPr/>
        </p:nvCxnSpPr>
        <p:spPr>
          <a:xfrm>
            <a:off x="838200" y="5318125"/>
            <a:ext cx="24384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sp>
        <p:nvSpPr>
          <p:cNvPr id="252" name="Shape 252"/>
          <p:cNvSpPr txBox="1"/>
          <p:nvPr/>
        </p:nvSpPr>
        <p:spPr>
          <a:xfrm>
            <a:off x="304800" y="50895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3200400" y="50895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254" name="Shape 254"/>
          <p:cNvSpPr txBox="1"/>
          <p:nvPr/>
        </p:nvSpPr>
        <p:spPr>
          <a:xfrm>
            <a:off x="1524000" y="60039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2133600" y="41751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cxnSp>
        <p:nvCxnSpPr>
          <p:cNvPr id="256" name="Shape 256"/>
          <p:cNvCxnSpPr/>
          <p:nvPr/>
        </p:nvCxnSpPr>
        <p:spPr>
          <a:xfrm rot="10800000" flipH="1">
            <a:off x="2057400" y="4495800"/>
            <a:ext cx="1371600" cy="838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Shape 263" descr="100_27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37" y="-6350"/>
            <a:ext cx="9159875" cy="687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Shape 264"/>
          <p:cNvCxnSpPr/>
          <p:nvPr/>
        </p:nvCxnSpPr>
        <p:spPr>
          <a:xfrm rot="10800000" flipH="1">
            <a:off x="4343400" y="4724400"/>
            <a:ext cx="457200" cy="12192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cxnSp>
        <p:nvCxnSpPr>
          <p:cNvPr id="265" name="Shape 265"/>
          <p:cNvCxnSpPr/>
          <p:nvPr/>
        </p:nvCxnSpPr>
        <p:spPr>
          <a:xfrm>
            <a:off x="3352800" y="5257800"/>
            <a:ext cx="24384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sp>
        <p:nvSpPr>
          <p:cNvPr id="266" name="Shape 266"/>
          <p:cNvSpPr txBox="1"/>
          <p:nvPr/>
        </p:nvSpPr>
        <p:spPr>
          <a:xfrm>
            <a:off x="2819400" y="50292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5715000" y="50292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268" name="Shape 268"/>
          <p:cNvSpPr txBox="1"/>
          <p:nvPr/>
        </p:nvSpPr>
        <p:spPr>
          <a:xfrm>
            <a:off x="4038600" y="59436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4648200" y="41148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304800" y="304800"/>
            <a:ext cx="84582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Sunrise 5:55 AM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(although my watch read 6:55 thanks to daylight savings)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 descr="100_22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57200" y="-533400"/>
            <a:ext cx="4953000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 descr="100_27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3136900"/>
            <a:ext cx="4960937" cy="37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4800600" y="457200"/>
            <a:ext cx="4038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Recall the Fall Equinox</a:t>
            </a:r>
            <a:endParaRPr/>
          </a:p>
        </p:txBody>
      </p:sp>
      <p:cxnSp>
        <p:nvCxnSpPr>
          <p:cNvPr id="278" name="Shape 278"/>
          <p:cNvCxnSpPr/>
          <p:nvPr/>
        </p:nvCxnSpPr>
        <p:spPr>
          <a:xfrm rot="10800000">
            <a:off x="5257800" y="1219200"/>
            <a:ext cx="27432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stealth" w="sm" len="sm"/>
          </a:ln>
        </p:spPr>
      </p:cxnSp>
      <p:sp>
        <p:nvSpPr>
          <p:cNvPr id="279" name="Shape 279"/>
          <p:cNvSpPr txBox="1"/>
          <p:nvPr/>
        </p:nvSpPr>
        <p:spPr>
          <a:xfrm>
            <a:off x="0" y="4114800"/>
            <a:ext cx="4495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is the Spring Equinox</a:t>
            </a:r>
            <a:endParaRPr/>
          </a:p>
        </p:txBody>
      </p:sp>
      <p:cxnSp>
        <p:nvCxnSpPr>
          <p:cNvPr id="280" name="Shape 280"/>
          <p:cNvCxnSpPr/>
          <p:nvPr/>
        </p:nvCxnSpPr>
        <p:spPr>
          <a:xfrm>
            <a:off x="762000" y="4953000"/>
            <a:ext cx="28194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stealth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914400" y="381000"/>
            <a:ext cx="7391400" cy="228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some of the special circumstances about an equinox?</a:t>
            </a:r>
            <a:endParaRPr/>
          </a:p>
        </p:txBody>
      </p:sp>
      <p:sp>
        <p:nvSpPr>
          <p:cNvPr id="286" name="Shape 286"/>
          <p:cNvSpPr txBox="1"/>
          <p:nvPr/>
        </p:nvSpPr>
        <p:spPr>
          <a:xfrm>
            <a:off x="838200" y="3429000"/>
            <a:ext cx="7010400" cy="301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a prediction for where the location of sunrise will be as the spring season goes on?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Shape 293" descr="100_30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37" y="-6350"/>
            <a:ext cx="9159875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457200" y="533400"/>
            <a:ext cx="8382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lang="en-US" sz="28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Sunrise 5:15AM (6:15 because of daylight savings) </a:t>
            </a:r>
            <a:endParaRPr/>
          </a:p>
        </p:txBody>
      </p:sp>
      <p:cxnSp>
        <p:nvCxnSpPr>
          <p:cNvPr id="295" name="Shape 295"/>
          <p:cNvCxnSpPr/>
          <p:nvPr/>
        </p:nvCxnSpPr>
        <p:spPr>
          <a:xfrm rot="10800000" flipH="1">
            <a:off x="4267200" y="4784725"/>
            <a:ext cx="457200" cy="12192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cxnSp>
        <p:nvCxnSpPr>
          <p:cNvPr id="296" name="Shape 296"/>
          <p:cNvCxnSpPr/>
          <p:nvPr/>
        </p:nvCxnSpPr>
        <p:spPr>
          <a:xfrm>
            <a:off x="3276600" y="5318125"/>
            <a:ext cx="24384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sp>
        <p:nvSpPr>
          <p:cNvPr id="297" name="Shape 297"/>
          <p:cNvSpPr txBox="1"/>
          <p:nvPr/>
        </p:nvSpPr>
        <p:spPr>
          <a:xfrm>
            <a:off x="2743200" y="50895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5638800" y="50895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3962400" y="60039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4572000" y="41751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cxnSp>
        <p:nvCxnSpPr>
          <p:cNvPr id="301" name="Shape 301"/>
          <p:cNvCxnSpPr/>
          <p:nvPr/>
        </p:nvCxnSpPr>
        <p:spPr>
          <a:xfrm rot="10800000">
            <a:off x="2743200" y="4191000"/>
            <a:ext cx="1752600" cy="1143000"/>
          </a:xfrm>
          <a:prstGeom prst="straightConnector1">
            <a:avLst/>
          </a:prstGeom>
          <a:noFill/>
          <a:ln w="34925" cap="flat" cmpd="sng">
            <a:solidFill>
              <a:schemeClr val="lt1"/>
            </a:solidFill>
            <a:prstDash val="solid"/>
            <a:miter lim="8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Shape 3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33400"/>
            <a:ext cx="80772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Shape 313" descr="1220cen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2787" y="0"/>
            <a:ext cx="2081212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 descr="113cen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-76200"/>
            <a:ext cx="218598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 descr="100_30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14400" y="-36512"/>
            <a:ext cx="4572000" cy="338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 descr="922cent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4600" y="0"/>
            <a:ext cx="228441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 descr="100_24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4267200" y="3048000"/>
            <a:ext cx="6477000" cy="48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 descr="100_240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09800" y="2628900"/>
            <a:ext cx="7467600" cy="56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 descr="1010cent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86200" y="0"/>
            <a:ext cx="2135187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-609600" y="2590800"/>
            <a:ext cx="10363200" cy="1143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23½º swing each season!</a:t>
            </a:r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685800" y="5410200"/>
            <a:ext cx="7924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Photo(s) taken by Anthony Ayiomamitis in Athens, Greece.  </a:t>
            </a:r>
            <a:endParaRPr/>
          </a:p>
        </p:txBody>
      </p:sp>
      <p:pic>
        <p:nvPicPr>
          <p:cNvPr id="328" name="Shape 328" descr="Ayiomami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676400"/>
            <a:ext cx="8683625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path of the sun changes with the seasons.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100" name="Shape 100" descr="pathofsun_40de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86012" y="1600200"/>
            <a:ext cx="437197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path of the sun changes with the seasons.</a:t>
            </a:r>
            <a:r>
              <a:rPr lang="en-US"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334" name="Shape 334" descr="pathofsun_40de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86012" y="1600200"/>
            <a:ext cx="437197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lang="en-US" sz="1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September through December</a:t>
            </a:r>
            <a:r>
              <a:rPr lang="en-US"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mark the location of sunrise with an arrow </a:t>
            </a:r>
            <a:r>
              <a:rPr lang="en-US" sz="1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above</a:t>
            </a:r>
            <a:r>
              <a:rPr lang="en-US"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image (in the sky).  Label each arrow with the </a:t>
            </a:r>
            <a:r>
              <a:rPr lang="en-US" sz="1400" b="1" i="1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 and the time of sunrise</a:t>
            </a:r>
            <a:r>
              <a:rPr lang="en-US"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pic>
        <p:nvPicPr>
          <p:cNvPr id="340" name="Shape 340" descr="100_2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68462"/>
            <a:ext cx="4910137" cy="36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 descr="100_24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278312" y="1447800"/>
            <a:ext cx="4865687" cy="364966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0" y="6019800"/>
            <a:ext cx="91440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lang="en-US" sz="1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January through June</a:t>
            </a:r>
            <a:r>
              <a:rPr lang="en-US"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mark the location of sunrise with an arrow </a:t>
            </a:r>
            <a:r>
              <a:rPr lang="en-US" sz="1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below  </a:t>
            </a:r>
            <a:r>
              <a:rPr lang="en-US"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 (on the grass).  Label each arrow with the </a:t>
            </a:r>
            <a:r>
              <a:rPr lang="en-US" sz="1400" b="1" i="1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 and the time of sunrise</a:t>
            </a:r>
            <a:r>
              <a:rPr lang="en-US" sz="1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sp>
        <p:nvSpPr>
          <p:cNvPr id="343" name="Shape 343"/>
          <p:cNvSpPr txBox="1"/>
          <p:nvPr/>
        </p:nvSpPr>
        <p:spPr>
          <a:xfrm>
            <a:off x="0" y="228600"/>
            <a:ext cx="3810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NAME: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8600"/>
            <a:ext cx="8305800" cy="62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 descr="100_2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9875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533400" y="152400"/>
            <a:ext cx="61880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457200" y="457200"/>
            <a:ext cx="1752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5:40 AM</a:t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3429000" y="381000"/>
            <a:ext cx="51816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was a special day.  Do you know what this day was?</a:t>
            </a: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1371600" y="1905000"/>
            <a:ext cx="6400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Fall or Autumn Equinox!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 descr="100_2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9875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898525" y="188912"/>
            <a:ext cx="61880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762000" y="762000"/>
            <a:ext cx="8001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Sunrise is perfectly due East on this day!</a:t>
            </a:r>
            <a:endParaRPr/>
          </a:p>
        </p:txBody>
      </p:sp>
      <p:cxnSp>
        <p:nvCxnSpPr>
          <p:cNvPr id="127" name="Shape 127"/>
          <p:cNvCxnSpPr/>
          <p:nvPr/>
        </p:nvCxnSpPr>
        <p:spPr>
          <a:xfrm rot="10800000" flipH="1">
            <a:off x="4343400" y="5257800"/>
            <a:ext cx="457200" cy="12192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cxnSp>
        <p:nvCxnSpPr>
          <p:cNvPr id="128" name="Shape 128"/>
          <p:cNvCxnSpPr/>
          <p:nvPr/>
        </p:nvCxnSpPr>
        <p:spPr>
          <a:xfrm>
            <a:off x="3352800" y="5943600"/>
            <a:ext cx="24384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sp>
        <p:nvSpPr>
          <p:cNvPr id="129" name="Shape 129"/>
          <p:cNvSpPr txBox="1"/>
          <p:nvPr/>
        </p:nvSpPr>
        <p:spPr>
          <a:xfrm>
            <a:off x="2971800" y="57150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5867400" y="57150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4114800" y="64611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4800600" y="48006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381000" y="4343400"/>
            <a:ext cx="40386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Draw the directionals and mark the location and time of sunrise on your answer sheet.</a:t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76200" y="76200"/>
            <a:ext cx="1752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5:40 AM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 descr="100_2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350"/>
            <a:ext cx="9159875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228600" y="228600"/>
            <a:ext cx="4724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5:59AM</a:t>
            </a:r>
            <a:endParaRPr/>
          </a:p>
        </p:txBody>
      </p:sp>
      <p:cxnSp>
        <p:nvCxnSpPr>
          <p:cNvPr id="143" name="Shape 143"/>
          <p:cNvCxnSpPr/>
          <p:nvPr/>
        </p:nvCxnSpPr>
        <p:spPr>
          <a:xfrm rot="10800000" flipH="1">
            <a:off x="5105400" y="5257800"/>
            <a:ext cx="457200" cy="12192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cxnSp>
        <p:nvCxnSpPr>
          <p:cNvPr id="144" name="Shape 144"/>
          <p:cNvCxnSpPr/>
          <p:nvPr/>
        </p:nvCxnSpPr>
        <p:spPr>
          <a:xfrm>
            <a:off x="4114800" y="5943600"/>
            <a:ext cx="24384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sp>
        <p:nvSpPr>
          <p:cNvPr id="145" name="Shape 145"/>
          <p:cNvSpPr txBox="1"/>
          <p:nvPr/>
        </p:nvSpPr>
        <p:spPr>
          <a:xfrm>
            <a:off x="3581400" y="57150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6477000" y="57150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4724400" y="64611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5410200" y="48006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1905000" y="700087"/>
            <a:ext cx="7239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happened to the direction of sunrise?</a:t>
            </a:r>
            <a:endParaRPr/>
          </a:p>
        </p:txBody>
      </p:sp>
      <p:cxnSp>
        <p:nvCxnSpPr>
          <p:cNvPr id="150" name="Shape 150"/>
          <p:cNvCxnSpPr/>
          <p:nvPr/>
        </p:nvCxnSpPr>
        <p:spPr>
          <a:xfrm rot="10800000" flipH="1">
            <a:off x="5410200" y="4267200"/>
            <a:ext cx="1752600" cy="1600200"/>
          </a:xfrm>
          <a:prstGeom prst="straightConnector1">
            <a:avLst/>
          </a:prstGeom>
          <a:noFill/>
          <a:ln w="31750" cap="flat" cmpd="sng">
            <a:solidFill>
              <a:srgbClr val="FFFFFF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51" name="Shape 151"/>
          <p:cNvSpPr txBox="1"/>
          <p:nvPr/>
        </p:nvSpPr>
        <p:spPr>
          <a:xfrm>
            <a:off x="5257800" y="2133600"/>
            <a:ext cx="990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DUE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EAST</a:t>
            </a:r>
            <a:endParaRPr/>
          </a:p>
        </p:txBody>
      </p:sp>
      <p:cxnSp>
        <p:nvCxnSpPr>
          <p:cNvPr id="152" name="Shape 152"/>
          <p:cNvCxnSpPr/>
          <p:nvPr/>
        </p:nvCxnSpPr>
        <p:spPr>
          <a:xfrm>
            <a:off x="5791200" y="3200400"/>
            <a:ext cx="0" cy="6096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 descr="100_24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37" y="-6350"/>
            <a:ext cx="9151937" cy="68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3733800" y="1981200"/>
            <a:ext cx="990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DUE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EAST</a:t>
            </a:r>
            <a:endParaRPr/>
          </a:p>
        </p:txBody>
      </p:sp>
      <p:cxnSp>
        <p:nvCxnSpPr>
          <p:cNvPr id="161" name="Shape 161"/>
          <p:cNvCxnSpPr/>
          <p:nvPr/>
        </p:nvCxnSpPr>
        <p:spPr>
          <a:xfrm>
            <a:off x="4267200" y="3048000"/>
            <a:ext cx="0" cy="60960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62" name="Shape 162"/>
          <p:cNvCxnSpPr/>
          <p:nvPr/>
        </p:nvCxnSpPr>
        <p:spPr>
          <a:xfrm rot="10800000" flipH="1">
            <a:off x="3581400" y="4800600"/>
            <a:ext cx="457200" cy="12192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cxnSp>
        <p:nvCxnSpPr>
          <p:cNvPr id="163" name="Shape 163"/>
          <p:cNvCxnSpPr/>
          <p:nvPr/>
        </p:nvCxnSpPr>
        <p:spPr>
          <a:xfrm>
            <a:off x="2590800" y="5486400"/>
            <a:ext cx="24384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sp>
        <p:nvSpPr>
          <p:cNvPr id="164" name="Shape 164"/>
          <p:cNvSpPr txBox="1"/>
          <p:nvPr/>
        </p:nvSpPr>
        <p:spPr>
          <a:xfrm>
            <a:off x="2057400" y="52578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4953000" y="52578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3200400" y="60039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3886200" y="43434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76200" y="76200"/>
            <a:ext cx="5715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6:26 Am</a:t>
            </a:r>
            <a:endParaRPr/>
          </a:p>
        </p:txBody>
      </p:sp>
      <p:cxnSp>
        <p:nvCxnSpPr>
          <p:cNvPr id="169" name="Shape 169"/>
          <p:cNvCxnSpPr/>
          <p:nvPr/>
        </p:nvCxnSpPr>
        <p:spPr>
          <a:xfrm rot="10800000" flipH="1">
            <a:off x="3810000" y="3733800"/>
            <a:ext cx="3886200" cy="17526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 descr="100_25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9875" cy="687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Shape 177"/>
          <p:cNvCxnSpPr/>
          <p:nvPr/>
        </p:nvCxnSpPr>
        <p:spPr>
          <a:xfrm rot="10800000" flipH="1">
            <a:off x="1676400" y="4800600"/>
            <a:ext cx="457200" cy="12192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cxnSp>
        <p:nvCxnSpPr>
          <p:cNvPr id="178" name="Shape 178"/>
          <p:cNvCxnSpPr/>
          <p:nvPr/>
        </p:nvCxnSpPr>
        <p:spPr>
          <a:xfrm>
            <a:off x="685800" y="5486400"/>
            <a:ext cx="24384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sp>
        <p:nvSpPr>
          <p:cNvPr id="179" name="Shape 179"/>
          <p:cNvSpPr txBox="1"/>
          <p:nvPr/>
        </p:nvSpPr>
        <p:spPr>
          <a:xfrm>
            <a:off x="152400" y="52578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3048000" y="52578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1295400" y="60039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981200" y="43434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1828800" y="2133600"/>
            <a:ext cx="990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DUE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EAST</a:t>
            </a:r>
            <a:endParaRPr/>
          </a:p>
        </p:txBody>
      </p:sp>
      <p:cxnSp>
        <p:nvCxnSpPr>
          <p:cNvPr id="184" name="Shape 184"/>
          <p:cNvCxnSpPr/>
          <p:nvPr/>
        </p:nvCxnSpPr>
        <p:spPr>
          <a:xfrm>
            <a:off x="2362200" y="3200400"/>
            <a:ext cx="0" cy="6096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85" name="Shape 185"/>
          <p:cNvCxnSpPr/>
          <p:nvPr/>
        </p:nvCxnSpPr>
        <p:spPr>
          <a:xfrm rot="10800000" flipH="1">
            <a:off x="1905000" y="3962400"/>
            <a:ext cx="5486400" cy="1524000"/>
          </a:xfrm>
          <a:prstGeom prst="straightConnector1">
            <a:avLst/>
          </a:prstGeom>
          <a:noFill/>
          <a:ln w="34925" cap="flat" cmpd="sng">
            <a:solidFill>
              <a:srgbClr val="FFFFFF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86" name="Shape 186"/>
          <p:cNvSpPr txBox="1"/>
          <p:nvPr/>
        </p:nvSpPr>
        <p:spPr>
          <a:xfrm>
            <a:off x="838200" y="533400"/>
            <a:ext cx="73152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Sunrise 7:03AM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 descr="100_25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37" y="-6350"/>
            <a:ext cx="9159875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0" y="533400"/>
            <a:ext cx="891540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winter solstice was 12/21.  Notice how the sun has been slowing down.  Traveling less and less each month.  The word Solstice literally translates to “Sun stops”                                   </a:t>
            </a: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0" y="0"/>
            <a:ext cx="3200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7:19 AM</a:t>
            </a:r>
            <a:endParaRPr/>
          </a:p>
        </p:txBody>
      </p:sp>
      <p:cxnSp>
        <p:nvCxnSpPr>
          <p:cNvPr id="196" name="Shape 196"/>
          <p:cNvCxnSpPr/>
          <p:nvPr/>
        </p:nvCxnSpPr>
        <p:spPr>
          <a:xfrm rot="10800000" flipH="1">
            <a:off x="1981200" y="4648200"/>
            <a:ext cx="457200" cy="121920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cxnSp>
        <p:nvCxnSpPr>
          <p:cNvPr id="197" name="Shape 197"/>
          <p:cNvCxnSpPr/>
          <p:nvPr/>
        </p:nvCxnSpPr>
        <p:spPr>
          <a:xfrm>
            <a:off x="990600" y="5334000"/>
            <a:ext cx="24384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triangle" w="med" len="med"/>
            <a:tailEnd type="triangle" w="med" len="med"/>
          </a:ln>
        </p:spPr>
      </p:cxnSp>
      <p:sp>
        <p:nvSpPr>
          <p:cNvPr id="198" name="Shape 198"/>
          <p:cNvSpPr txBox="1"/>
          <p:nvPr/>
        </p:nvSpPr>
        <p:spPr>
          <a:xfrm>
            <a:off x="457200" y="51054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3352800" y="51054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1600200" y="5851525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2286000" y="4191000"/>
            <a:ext cx="381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2209800" y="2057400"/>
            <a:ext cx="990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DUE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Font typeface="Garamond"/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Garamond"/>
                <a:ea typeface="Garamond"/>
                <a:cs typeface="Garamond"/>
                <a:sym typeface="Garamond"/>
              </a:rPr>
              <a:t>EAST</a:t>
            </a:r>
            <a:endParaRPr/>
          </a:p>
        </p:txBody>
      </p:sp>
      <p:cxnSp>
        <p:nvCxnSpPr>
          <p:cNvPr id="203" name="Shape 203"/>
          <p:cNvCxnSpPr/>
          <p:nvPr/>
        </p:nvCxnSpPr>
        <p:spPr>
          <a:xfrm>
            <a:off x="2667000" y="3048000"/>
            <a:ext cx="0" cy="6096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04" name="Shape 204"/>
          <p:cNvSpPr txBox="1"/>
          <p:nvPr/>
        </p:nvSpPr>
        <p:spPr>
          <a:xfrm>
            <a:off x="5562600" y="1905000"/>
            <a:ext cx="35814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marks the farthest south the sun will travel.</a:t>
            </a:r>
            <a:endParaRPr/>
          </a:p>
        </p:txBody>
      </p:sp>
      <p:cxnSp>
        <p:nvCxnSpPr>
          <p:cNvPr id="205" name="Shape 205"/>
          <p:cNvCxnSpPr/>
          <p:nvPr/>
        </p:nvCxnSpPr>
        <p:spPr>
          <a:xfrm rot="10800000" flipH="1">
            <a:off x="2209800" y="3886200"/>
            <a:ext cx="5715000" cy="14478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On-screen Show (4:3)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Times New Roman</vt:lpstr>
      <vt:lpstr>Garamond</vt:lpstr>
      <vt:lpstr>Arial</vt:lpstr>
      <vt:lpstr>Default Design</vt:lpstr>
      <vt:lpstr>The changing location of sunrise as seen from the fields of HHS</vt:lpstr>
      <vt:lpstr>The path of the sun changes with the seasons. 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23½º swing each season!</vt:lpstr>
      <vt:lpstr>The path of the sun changes with the seasons.  </vt:lpstr>
      <vt:lpstr>For September through December mark the location of sunrise with an arrow above the image (in the sky).  Label each arrow with the date and the time of sunrise.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changing location of sunrise as seen from the fields of HHS</dc:title>
  <dc:creator>Owner</dc:creator>
  <cp:lastModifiedBy>Tim Ferro</cp:lastModifiedBy>
  <cp:revision>1</cp:revision>
  <dcterms:modified xsi:type="dcterms:W3CDTF">2018-05-18T00:27:20Z</dcterms:modified>
</cp:coreProperties>
</file>