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7" r:id="rId31"/>
    <p:sldId id="289" r:id="rId32"/>
    <p:sldId id="290" r:id="rId33"/>
    <p:sldId id="292" r:id="rId34"/>
    <p:sldId id="291" r:id="rId35"/>
    <p:sldId id="318" r:id="rId36"/>
    <p:sldId id="293" r:id="rId37"/>
    <p:sldId id="294" r:id="rId38"/>
    <p:sldId id="295" r:id="rId39"/>
    <p:sldId id="317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9" r:id="rId60"/>
    <p:sldId id="320" r:id="rId61"/>
    <p:sldId id="321" r:id="rId62"/>
    <p:sldId id="316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99"/>
    <a:srgbClr val="336699"/>
    <a:srgbClr val="A50021"/>
    <a:srgbClr val="0000FF"/>
    <a:srgbClr val="CC0000"/>
    <a:srgbClr val="FFFF66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2787"/>
    <p:restoredTop sz="90929"/>
  </p:normalViewPr>
  <p:slideViewPr>
    <p:cSldViewPr snapToGrid="0">
      <p:cViewPr>
        <p:scale>
          <a:sx n="75" d="100"/>
          <a:sy n="75" d="100"/>
        </p:scale>
        <p:origin x="-660" y="192"/>
      </p:cViewPr>
      <p:guideLst>
        <p:guide orient="horz" pos="2976"/>
        <p:guide pos="50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13" Type="http://schemas.openxmlformats.org/officeDocument/2006/relationships/slide" Target="slides/slide34.xml"/><Relationship Id="rId18" Type="http://schemas.openxmlformats.org/officeDocument/2006/relationships/slide" Target="slides/slide53.xml"/><Relationship Id="rId3" Type="http://schemas.openxmlformats.org/officeDocument/2006/relationships/slide" Target="slides/slide8.xml"/><Relationship Id="rId21" Type="http://schemas.openxmlformats.org/officeDocument/2006/relationships/slide" Target="slides/slide57.xml"/><Relationship Id="rId7" Type="http://schemas.openxmlformats.org/officeDocument/2006/relationships/slide" Target="slides/slide12.xml"/><Relationship Id="rId12" Type="http://schemas.openxmlformats.org/officeDocument/2006/relationships/slide" Target="slides/slide17.xml"/><Relationship Id="rId17" Type="http://schemas.openxmlformats.org/officeDocument/2006/relationships/slide" Target="slides/slide49.xml"/><Relationship Id="rId2" Type="http://schemas.openxmlformats.org/officeDocument/2006/relationships/slide" Target="slides/slide7.xml"/><Relationship Id="rId16" Type="http://schemas.openxmlformats.org/officeDocument/2006/relationships/slide" Target="slides/slide43.xml"/><Relationship Id="rId20" Type="http://schemas.openxmlformats.org/officeDocument/2006/relationships/slide" Target="slides/slide56.xml"/><Relationship Id="rId1" Type="http://schemas.openxmlformats.org/officeDocument/2006/relationships/slide" Target="slides/slide6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5" Type="http://schemas.openxmlformats.org/officeDocument/2006/relationships/slide" Target="slides/slide10.xml"/><Relationship Id="rId15" Type="http://schemas.openxmlformats.org/officeDocument/2006/relationships/slide" Target="slides/slide42.xml"/><Relationship Id="rId10" Type="http://schemas.openxmlformats.org/officeDocument/2006/relationships/slide" Target="slides/slide15.xml"/><Relationship Id="rId19" Type="http://schemas.openxmlformats.org/officeDocument/2006/relationships/slide" Target="slides/slide55.xml"/><Relationship Id="rId4" Type="http://schemas.openxmlformats.org/officeDocument/2006/relationships/slide" Target="slides/slide9.xml"/><Relationship Id="rId9" Type="http://schemas.openxmlformats.org/officeDocument/2006/relationships/slide" Target="slides/slide14.xml"/><Relationship Id="rId14" Type="http://schemas.openxmlformats.org/officeDocument/2006/relationships/slide" Target="slides/slide38.xml"/><Relationship Id="rId22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F7A3E-1A33-42AE-8D80-5B30BF0BC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05C1C-3C8E-4B20-ACAD-E1F1D0762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E50C4-79A9-4F7D-83A9-6A2237783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D184F-05AA-48B9-A411-17BB4D524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486CA-D049-4C9A-9651-3E2DB1B60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83C7-E8C9-4797-BDF1-27431CC018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A3640-18C7-4DB8-A218-E48755897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E1844-A3CB-4C6A-88A3-FAD761737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AD4B3-DE7B-4237-843E-42F8E6E8D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02DEC-1176-458F-91A4-E8DEE7BC6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E4744-D59C-4309-A086-044A5222F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Owner\Desktop\RRBlkboardGfxRR_PPT_proof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F2C8BF-0DEC-4814-99AE-74F38FF42E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hlink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http://images.google.com/images/nav_logo7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regentsprep.org/Regents/earthsci/earthsci.cfm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http://images.google.com/images/nav_logo7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Regents Review</a:t>
            </a:r>
            <a:br>
              <a:rPr lang="en-US"/>
            </a:br>
            <a:r>
              <a:rPr lang="en-US"/>
              <a:t>Physical Setting/Earth Science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68800"/>
            <a:ext cx="6400800" cy="1270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Mr. Williams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dirty="0" smtClean="0"/>
              <a:t>Corcoran</a:t>
            </a:r>
            <a:r>
              <a:rPr lang="en-US" dirty="0" smtClean="0"/>
              <a:t> </a:t>
            </a:r>
            <a:r>
              <a:rPr lang="en-US" dirty="0"/>
              <a:t>High School</a:t>
            </a:r>
          </a:p>
          <a:p>
            <a:pPr>
              <a:lnSpc>
                <a:spcPct val="70000"/>
              </a:lnSpc>
            </a:pPr>
            <a:r>
              <a:rPr lang="en-US" dirty="0"/>
              <a:t>Syracuse, 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Look for and identify key words to help understand what the question is asking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" cstate="print"/>
          <a:srcRect l="12500" t="38141" r="28125" b="17654"/>
          <a:stretch>
            <a:fillRect/>
          </a:stretch>
        </p:blipFill>
        <p:spPr bwMode="auto">
          <a:xfrm>
            <a:off x="1676400" y="3162300"/>
            <a:ext cx="5791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69900" y="838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FF66"/>
                </a:solidFill>
              </a:rPr>
              <a:t>Tips for Multiple Choice Questions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Eliminate obvious distracters</a:t>
            </a:r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1943100" y="2590800"/>
            <a:ext cx="5257800" cy="4114800"/>
            <a:chOff x="1200" y="1584"/>
            <a:chExt cx="3360" cy="2640"/>
          </a:xfrm>
        </p:grpSpPr>
        <p:pic>
          <p:nvPicPr>
            <p:cNvPr id="15369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11719" t="24124" r="33594" b="68329"/>
            <a:stretch>
              <a:fillRect/>
            </a:stretch>
          </p:blipFill>
          <p:spPr bwMode="auto">
            <a:xfrm>
              <a:off x="1200" y="1584"/>
              <a:ext cx="336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 l="11719" t="37062" r="33594" b="23045"/>
            <a:stretch>
              <a:fillRect/>
            </a:stretch>
          </p:blipFill>
          <p:spPr bwMode="auto">
            <a:xfrm>
              <a:off x="1200" y="1920"/>
              <a:ext cx="3360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371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 l="11719" t="80190" r="33594" b="6873"/>
            <a:stretch>
              <a:fillRect/>
            </a:stretch>
          </p:blipFill>
          <p:spPr bwMode="auto">
            <a:xfrm>
              <a:off x="1200" y="3648"/>
              <a:ext cx="336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69900" y="838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FF66"/>
                </a:solidFill>
              </a:rPr>
              <a:t>Tips for Multiple Choice Questions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r>
              <a:rPr lang="en-US"/>
              <a:t>Just because a choice may have some truth, it does not mean that it answers the question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print"/>
          <a:srcRect l="31250" t="32750" r="7813" b="18733"/>
          <a:stretch>
            <a:fillRect/>
          </a:stretch>
        </p:blipFill>
        <p:spPr bwMode="auto">
          <a:xfrm>
            <a:off x="1600200" y="3124200"/>
            <a:ext cx="594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469900" y="838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FF66"/>
                </a:solidFill>
              </a:rPr>
              <a:t>Tips for Multiple Choice Questions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Also…</a:t>
            </a:r>
          </a:p>
          <a:p>
            <a:pPr>
              <a:lnSpc>
                <a:spcPct val="90000"/>
              </a:lnSpc>
            </a:pPr>
            <a:r>
              <a:rPr lang="en-US"/>
              <a:t>Read all choices before answering a question</a:t>
            </a:r>
          </a:p>
          <a:p>
            <a:pPr>
              <a:lnSpc>
                <a:spcPct val="90000"/>
              </a:lnSpc>
            </a:pPr>
            <a:r>
              <a:rPr lang="en-US"/>
              <a:t>Skip over hard questions for later</a:t>
            </a:r>
          </a:p>
          <a:p>
            <a:pPr>
              <a:lnSpc>
                <a:spcPct val="90000"/>
              </a:lnSpc>
            </a:pPr>
            <a:r>
              <a:rPr lang="en-US"/>
              <a:t>Information in one part of the test may be helpful in other parts</a:t>
            </a:r>
          </a:p>
          <a:p>
            <a:pPr>
              <a:lnSpc>
                <a:spcPct val="90000"/>
              </a:lnSpc>
            </a:pPr>
            <a:r>
              <a:rPr lang="en-US"/>
              <a:t>Do not leave any answers blank -- if all else fails, guess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69900" y="838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FF66"/>
                </a:solidFill>
              </a:rPr>
              <a:t>Tips for Multiple Choice Questions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Contains multiple parts and/or steps</a:t>
            </a:r>
          </a:p>
          <a:p>
            <a:pPr>
              <a:lnSpc>
                <a:spcPct val="90000"/>
              </a:lnSpc>
            </a:pPr>
            <a:r>
              <a:rPr lang="en-US"/>
              <a:t>Requires you to develop your own response</a:t>
            </a:r>
          </a:p>
          <a:p>
            <a:pPr>
              <a:lnSpc>
                <a:spcPct val="90000"/>
              </a:lnSpc>
            </a:pPr>
            <a:r>
              <a:rPr lang="en-US"/>
              <a:t>Included on the exam to:</a:t>
            </a:r>
          </a:p>
          <a:p>
            <a:pPr lvl="1">
              <a:lnSpc>
                <a:spcPct val="90000"/>
              </a:lnSpc>
            </a:pPr>
            <a:r>
              <a:rPr lang="en-US"/>
              <a:t>assess your understanding rather than your memorization</a:t>
            </a:r>
          </a:p>
          <a:p>
            <a:pPr lvl="1">
              <a:lnSpc>
                <a:spcPct val="90000"/>
              </a:lnSpc>
            </a:pPr>
            <a:r>
              <a:rPr lang="en-US"/>
              <a:t>demonstrate your ability to solve problems and integrate data</a:t>
            </a:r>
          </a:p>
          <a:p>
            <a:pPr lvl="1">
              <a:lnSpc>
                <a:spcPct val="90000"/>
              </a:lnSpc>
            </a:pPr>
            <a:r>
              <a:rPr lang="en-US"/>
              <a:t>display your knowledge of skills such as graphing, calculating, and drawing isolines and profiles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Constructed Response Questions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/>
              <a:t>Know what will be expected of you</a:t>
            </a:r>
          </a:p>
          <a:p>
            <a:r>
              <a:rPr lang="en-US"/>
              <a:t>Always include units in your answers </a:t>
            </a:r>
          </a:p>
          <a:p>
            <a:r>
              <a:rPr lang="en-US"/>
              <a:t>Make sure your answers match the form asked for</a:t>
            </a:r>
          </a:p>
          <a:p>
            <a:r>
              <a:rPr lang="en-US"/>
              <a:t>Reply with complete, well constructed and organized sentences when asked</a:t>
            </a:r>
          </a:p>
          <a:p>
            <a:r>
              <a:rPr lang="en-US"/>
              <a:t>Use your answer sheet for clues on how to answer questions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508000" y="838200"/>
            <a:ext cx="8153400" cy="1143000"/>
          </a:xfrm>
          <a:noFill/>
          <a:ln/>
        </p:spPr>
        <p:txBody>
          <a:bodyPr/>
          <a:lstStyle/>
          <a:p>
            <a:r>
              <a:rPr lang="en-US" sz="3700"/>
              <a:t>Tips for Constructed Response Questions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print"/>
          <a:srcRect l="10156" t="29515" r="7813" b="11186"/>
          <a:stretch>
            <a:fillRect/>
          </a:stretch>
        </p:blipFill>
        <p:spPr bwMode="auto">
          <a:xfrm>
            <a:off x="609600" y="1905000"/>
            <a:ext cx="800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8" name="Rectangle 10"/>
          <p:cNvSpPr>
            <a:spLocks noGrp="1" noChangeArrowheads="1"/>
          </p:cNvSpPr>
          <p:nvPr>
            <p:ph type="title"/>
          </p:nvPr>
        </p:nvSpPr>
        <p:spPr>
          <a:xfrm>
            <a:off x="431800" y="838200"/>
            <a:ext cx="8178800" cy="1143000"/>
          </a:xfrm>
          <a:noFill/>
          <a:ln/>
        </p:spPr>
        <p:txBody>
          <a:bodyPr/>
          <a:lstStyle/>
          <a:p>
            <a:r>
              <a:rPr lang="en-US"/>
              <a:t>Constructed Response – Practice 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Grp="1" noChangeArrowheads="1"/>
          </p:cNvSpPr>
          <p:nvPr>
            <p:ph type="title"/>
          </p:nvPr>
        </p:nvSpPr>
        <p:spPr>
          <a:xfrm>
            <a:off x="546100" y="596900"/>
            <a:ext cx="8001000" cy="1143000"/>
          </a:xfrm>
          <a:noFill/>
          <a:ln/>
        </p:spPr>
        <p:txBody>
          <a:bodyPr/>
          <a:lstStyle/>
          <a:p>
            <a:r>
              <a:rPr lang="en-US"/>
              <a:t>Constructed Response – Practice 1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2" cstate="print"/>
          <a:srcRect l="10156" t="38141" r="7813" b="19812"/>
          <a:stretch>
            <a:fillRect/>
          </a:stretch>
        </p:blipFill>
        <p:spPr bwMode="auto">
          <a:xfrm>
            <a:off x="533400" y="1524000"/>
            <a:ext cx="800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3" cstate="print"/>
          <a:srcRect l="12500" t="42453" r="18750" b="27359"/>
          <a:stretch>
            <a:fillRect/>
          </a:stretch>
        </p:blipFill>
        <p:spPr bwMode="auto">
          <a:xfrm>
            <a:off x="1371600" y="4572000"/>
            <a:ext cx="670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1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10156" t="38141" r="7813" b="19812"/>
          <a:stretch>
            <a:fillRect/>
          </a:stretch>
        </p:blipFill>
        <p:spPr bwMode="auto">
          <a:xfrm>
            <a:off x="533400" y="1524000"/>
            <a:ext cx="800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l="12500" t="42453" r="18750" b="27359"/>
          <a:stretch>
            <a:fillRect/>
          </a:stretch>
        </p:blipFill>
        <p:spPr bwMode="auto">
          <a:xfrm>
            <a:off x="1371600" y="4572000"/>
            <a:ext cx="6705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648200" y="5473700"/>
            <a:ext cx="660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65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025900" y="4953000"/>
            <a:ext cx="5334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65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422900" y="5880100"/>
            <a:ext cx="533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65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1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10156" t="38141" r="7813" b="10109"/>
          <a:stretch>
            <a:fillRect/>
          </a:stretch>
        </p:blipFill>
        <p:spPr bwMode="auto">
          <a:xfrm>
            <a:off x="533400" y="1524000"/>
            <a:ext cx="800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 l="12500" t="71564" r="18750" b="12265"/>
          <a:stretch>
            <a:fillRect/>
          </a:stretch>
        </p:blipFill>
        <p:spPr bwMode="auto">
          <a:xfrm>
            <a:off x="1219200" y="54864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 Prepared for Exam 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Bring to test site:</a:t>
            </a:r>
          </a:p>
          <a:p>
            <a:pPr lvl="1">
              <a:lnSpc>
                <a:spcPct val="90000"/>
              </a:lnSpc>
            </a:pPr>
            <a:r>
              <a:rPr lang="en-US"/>
              <a:t>Identification (student ID, drivers license, etc)</a:t>
            </a:r>
          </a:p>
          <a:p>
            <a:pPr lvl="1">
              <a:lnSpc>
                <a:spcPct val="90000"/>
              </a:lnSpc>
            </a:pPr>
            <a:r>
              <a:rPr lang="en-US"/>
              <a:t>2 pens</a:t>
            </a:r>
          </a:p>
          <a:p>
            <a:pPr lvl="1">
              <a:lnSpc>
                <a:spcPct val="90000"/>
              </a:lnSpc>
            </a:pPr>
            <a:r>
              <a:rPr lang="en-US"/>
              <a:t>2 sharpened pencils</a:t>
            </a:r>
          </a:p>
          <a:p>
            <a:pPr lvl="1">
              <a:lnSpc>
                <a:spcPct val="90000"/>
              </a:lnSpc>
            </a:pPr>
            <a:r>
              <a:rPr lang="en-US"/>
              <a:t>Functioning calculator</a:t>
            </a:r>
          </a:p>
          <a:p>
            <a:pPr>
              <a:lnSpc>
                <a:spcPct val="90000"/>
              </a:lnSpc>
            </a:pPr>
            <a:r>
              <a:rPr lang="en-US"/>
              <a:t>Get a good nights sleep</a:t>
            </a:r>
          </a:p>
          <a:p>
            <a:pPr>
              <a:lnSpc>
                <a:spcPct val="90000"/>
              </a:lnSpc>
            </a:pPr>
            <a:r>
              <a:rPr lang="en-US"/>
              <a:t>Eat a good breakfast</a:t>
            </a:r>
          </a:p>
          <a:p>
            <a:pPr>
              <a:lnSpc>
                <a:spcPct val="90000"/>
              </a:lnSpc>
            </a:pPr>
            <a:r>
              <a:rPr lang="en-US"/>
              <a:t>Start studying now!!!!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854700" y="4000500"/>
            <a:ext cx="241300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lnSpc>
                <a:spcPct val="70000"/>
              </a:lnSpc>
              <a:spcBef>
                <a:spcPct val="35000"/>
              </a:spcBef>
            </a:pPr>
            <a:r>
              <a:rPr lang="en-US" b="1">
                <a:solidFill>
                  <a:srgbClr val="FFFF66"/>
                </a:solidFill>
                <a:latin typeface="Comic Sans MS" pitchFamily="66" charset="0"/>
              </a:rPr>
              <a:t>Cell phones,</a:t>
            </a:r>
          </a:p>
          <a:p>
            <a:pPr algn="ctr">
              <a:lnSpc>
                <a:spcPct val="70000"/>
              </a:lnSpc>
              <a:spcBef>
                <a:spcPct val="35000"/>
              </a:spcBef>
            </a:pPr>
            <a:r>
              <a:rPr lang="en-US" b="1">
                <a:solidFill>
                  <a:srgbClr val="FFFF66"/>
                </a:solidFill>
                <a:latin typeface="Comic Sans MS" pitchFamily="66" charset="0"/>
              </a:rPr>
              <a:t>iPods,</a:t>
            </a:r>
          </a:p>
          <a:p>
            <a:pPr algn="ctr">
              <a:lnSpc>
                <a:spcPct val="70000"/>
              </a:lnSpc>
              <a:spcBef>
                <a:spcPct val="35000"/>
              </a:spcBef>
            </a:pPr>
            <a:r>
              <a:rPr lang="en-US" b="1">
                <a:solidFill>
                  <a:srgbClr val="FFFF66"/>
                </a:solidFill>
                <a:latin typeface="Comic Sans MS" pitchFamily="66" charset="0"/>
              </a:rPr>
              <a:t>Gameboys,</a:t>
            </a:r>
          </a:p>
          <a:p>
            <a:pPr algn="ctr">
              <a:lnSpc>
                <a:spcPct val="70000"/>
              </a:lnSpc>
              <a:spcBef>
                <a:spcPct val="35000"/>
              </a:spcBef>
            </a:pPr>
            <a:r>
              <a:rPr lang="en-US" b="1">
                <a:solidFill>
                  <a:srgbClr val="FFFF66"/>
                </a:solidFill>
                <a:latin typeface="Comic Sans MS" pitchFamily="66" charset="0"/>
              </a:rPr>
              <a:t>mp3 players,</a:t>
            </a:r>
          </a:p>
          <a:p>
            <a:pPr algn="ctr">
              <a:lnSpc>
                <a:spcPct val="70000"/>
              </a:lnSpc>
              <a:spcBef>
                <a:spcPct val="35000"/>
              </a:spcBef>
            </a:pPr>
            <a:r>
              <a:rPr lang="en-US" b="1">
                <a:solidFill>
                  <a:srgbClr val="FFFF66"/>
                </a:solidFill>
                <a:latin typeface="Comic Sans MS" pitchFamily="66" charset="0"/>
              </a:rPr>
              <a:t>etc.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725863" y="6919913"/>
            <a:ext cx="115887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410200" y="3429000"/>
            <a:ext cx="3276600" cy="29718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A50021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1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10156" t="38141" r="7813" b="10109"/>
          <a:stretch>
            <a:fillRect/>
          </a:stretch>
        </p:blipFill>
        <p:spPr bwMode="auto">
          <a:xfrm>
            <a:off x="533400" y="1524000"/>
            <a:ext cx="800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2500" t="71564" r="18750" b="12265"/>
          <a:stretch>
            <a:fillRect/>
          </a:stretch>
        </p:blipFill>
        <p:spPr bwMode="auto">
          <a:xfrm>
            <a:off x="1219200" y="54864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752600" y="5487988"/>
            <a:ext cx="6191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The water velocity decreases; or</a:t>
            </a:r>
          </a:p>
          <a:p>
            <a:pPr>
              <a:lnSpc>
                <a:spcPct val="140000"/>
              </a:lnSpc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The particles slow down and are deposited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2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 l="9375" t="29515" r="7031" b="23045"/>
          <a:stretch>
            <a:fillRect/>
          </a:stretch>
        </p:blipFill>
        <p:spPr bwMode="auto">
          <a:xfrm>
            <a:off x="495300" y="2514600"/>
            <a:ext cx="815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2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9375" t="42453" r="7031" b="48921"/>
          <a:stretch>
            <a:fillRect/>
          </a:stretch>
        </p:blipFill>
        <p:spPr bwMode="auto">
          <a:xfrm>
            <a:off x="495300" y="16002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 l="22656" t="27359" r="30859" b="15500"/>
          <a:stretch>
            <a:fillRect/>
          </a:stretch>
        </p:blipFill>
        <p:spPr bwMode="auto">
          <a:xfrm>
            <a:off x="2105025" y="2362200"/>
            <a:ext cx="493395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7" name="AutoShape 5"/>
          <p:cNvSpPr>
            <a:spLocks noChangeArrowheads="1"/>
          </p:cNvSpPr>
          <p:nvPr/>
        </p:nvSpPr>
        <p:spPr bwMode="auto">
          <a:xfrm rot="-970473">
            <a:off x="276225" y="2362200"/>
            <a:ext cx="2263775" cy="1036638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13 ESRTs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2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l="9375" t="42453" r="7031" b="48921"/>
          <a:stretch>
            <a:fillRect/>
          </a:stretch>
        </p:blipFill>
        <p:spPr bwMode="auto">
          <a:xfrm>
            <a:off x="495300" y="16002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 l="22656" t="27359" r="30859" b="15500"/>
          <a:stretch>
            <a:fillRect/>
          </a:stretch>
        </p:blipFill>
        <p:spPr bwMode="auto">
          <a:xfrm>
            <a:off x="2105025" y="2362200"/>
            <a:ext cx="493395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1" name="Freeform 5"/>
          <p:cNvSpPr>
            <a:spLocks/>
          </p:cNvSpPr>
          <p:nvPr/>
        </p:nvSpPr>
        <p:spPr bwMode="auto">
          <a:xfrm>
            <a:off x="2590800" y="3467100"/>
            <a:ext cx="4343400" cy="2324100"/>
          </a:xfrm>
          <a:custGeom>
            <a:avLst/>
            <a:gdLst/>
            <a:ahLst/>
            <a:cxnLst>
              <a:cxn ang="0">
                <a:pos x="0" y="1464"/>
              </a:cxn>
              <a:cxn ang="0">
                <a:pos x="528" y="1272"/>
              </a:cxn>
              <a:cxn ang="0">
                <a:pos x="960" y="792"/>
              </a:cxn>
              <a:cxn ang="0">
                <a:pos x="1200" y="264"/>
              </a:cxn>
              <a:cxn ang="0">
                <a:pos x="1632" y="24"/>
              </a:cxn>
              <a:cxn ang="0">
                <a:pos x="2064" y="120"/>
              </a:cxn>
              <a:cxn ang="0">
                <a:pos x="2592" y="408"/>
              </a:cxn>
              <a:cxn ang="0">
                <a:pos x="2736" y="408"/>
              </a:cxn>
            </a:cxnLst>
            <a:rect l="0" t="0" r="r" b="b"/>
            <a:pathLst>
              <a:path w="2736" h="1464">
                <a:moveTo>
                  <a:pt x="0" y="1464"/>
                </a:moveTo>
                <a:cubicBezTo>
                  <a:pt x="184" y="1424"/>
                  <a:pt x="368" y="1384"/>
                  <a:pt x="528" y="1272"/>
                </a:cubicBezTo>
                <a:cubicBezTo>
                  <a:pt x="688" y="1160"/>
                  <a:pt x="848" y="960"/>
                  <a:pt x="960" y="792"/>
                </a:cubicBezTo>
                <a:cubicBezTo>
                  <a:pt x="1072" y="624"/>
                  <a:pt x="1088" y="392"/>
                  <a:pt x="1200" y="264"/>
                </a:cubicBezTo>
                <a:cubicBezTo>
                  <a:pt x="1312" y="136"/>
                  <a:pt x="1488" y="48"/>
                  <a:pt x="1632" y="24"/>
                </a:cubicBezTo>
                <a:cubicBezTo>
                  <a:pt x="1776" y="0"/>
                  <a:pt x="1904" y="56"/>
                  <a:pt x="2064" y="120"/>
                </a:cubicBezTo>
                <a:cubicBezTo>
                  <a:pt x="2224" y="184"/>
                  <a:pt x="2480" y="360"/>
                  <a:pt x="2592" y="408"/>
                </a:cubicBezTo>
                <a:cubicBezTo>
                  <a:pt x="2704" y="456"/>
                  <a:pt x="2720" y="432"/>
                  <a:pt x="2736" y="408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2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 l="9375" t="53235" r="7031" b="23045"/>
          <a:stretch>
            <a:fillRect/>
          </a:stretch>
        </p:blipFill>
        <p:spPr bwMode="auto">
          <a:xfrm>
            <a:off x="495300" y="1752600"/>
            <a:ext cx="815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 l="13281" t="43530" r="40820" b="28436"/>
          <a:stretch>
            <a:fillRect/>
          </a:stretch>
        </p:blipFill>
        <p:spPr bwMode="auto">
          <a:xfrm>
            <a:off x="609600" y="3886200"/>
            <a:ext cx="4476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 l="41591" t="31400" r="31847" b="33955"/>
          <a:stretch>
            <a:fillRect/>
          </a:stretch>
        </p:blipFill>
        <p:spPr bwMode="auto">
          <a:xfrm>
            <a:off x="5334000" y="3581400"/>
            <a:ext cx="32766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 rot="-970473">
            <a:off x="3225800" y="5348288"/>
            <a:ext cx="2263775" cy="1036637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13 ESRTs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2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9375" t="53235" r="7031" b="23045"/>
          <a:stretch>
            <a:fillRect/>
          </a:stretch>
        </p:blipFill>
        <p:spPr bwMode="auto">
          <a:xfrm>
            <a:off x="495300" y="1752600"/>
            <a:ext cx="815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13281" t="43530" r="40820" b="28436"/>
          <a:stretch>
            <a:fillRect/>
          </a:stretch>
        </p:blipFill>
        <p:spPr bwMode="auto">
          <a:xfrm>
            <a:off x="609600" y="3886200"/>
            <a:ext cx="4476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 l="41591" t="31400" r="31847" b="33955"/>
          <a:stretch>
            <a:fillRect/>
          </a:stretch>
        </p:blipFill>
        <p:spPr bwMode="auto">
          <a:xfrm>
            <a:off x="5334000" y="3581400"/>
            <a:ext cx="32766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524000" y="350520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Margarosa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1009.6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485900" y="4546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mT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1447800" y="480060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Margarosa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rain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 rot="-970473">
            <a:off x="3225800" y="5348288"/>
            <a:ext cx="2263775" cy="1036637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13 ESRTs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 l="20313" t="26280" r="17188" b="9030"/>
          <a:stretch>
            <a:fillRect/>
          </a:stretch>
        </p:blipFill>
        <p:spPr bwMode="auto">
          <a:xfrm>
            <a:off x="1295400" y="169545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l="7031" t="42453" r="7813" b="7951"/>
          <a:stretch>
            <a:fillRect/>
          </a:stretch>
        </p:blipFill>
        <p:spPr bwMode="auto">
          <a:xfrm>
            <a:off x="419100" y="2362200"/>
            <a:ext cx="830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7031" t="44609" r="7813" b="44609"/>
          <a:stretch>
            <a:fillRect/>
          </a:stretch>
        </p:blipFill>
        <p:spPr bwMode="auto">
          <a:xfrm>
            <a:off x="419100" y="15240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 l="23946" t="35056" r="23001" b="9030"/>
          <a:stretch>
            <a:fillRect/>
          </a:stretch>
        </p:blipFill>
        <p:spPr bwMode="auto">
          <a:xfrm>
            <a:off x="1790700" y="2438400"/>
            <a:ext cx="5562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l="7031" t="44609" r="7813" b="44609"/>
          <a:stretch>
            <a:fillRect/>
          </a:stretch>
        </p:blipFill>
        <p:spPr bwMode="auto">
          <a:xfrm>
            <a:off x="419100" y="15240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 l="23946" t="35056" r="23001" b="9030"/>
          <a:stretch>
            <a:fillRect/>
          </a:stretch>
        </p:blipFill>
        <p:spPr bwMode="auto">
          <a:xfrm>
            <a:off x="1790700" y="2438400"/>
            <a:ext cx="5562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 rot="584030">
            <a:off x="4202113" y="2590800"/>
            <a:ext cx="687387" cy="32289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and Study Ideas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Review Books: local bookstore and library</a:t>
            </a:r>
          </a:p>
          <a:p>
            <a:pPr>
              <a:lnSpc>
                <a:spcPct val="90000"/>
              </a:lnSpc>
            </a:pPr>
            <a:r>
              <a:rPr lang="en-US"/>
              <a:t>Review Classes: school review classes and peer study groups </a:t>
            </a:r>
          </a:p>
          <a:p>
            <a:pPr>
              <a:lnSpc>
                <a:spcPct val="90000"/>
              </a:lnSpc>
            </a:pPr>
            <a:r>
              <a:rPr lang="en-US"/>
              <a:t>On-line review sites:</a:t>
            </a:r>
          </a:p>
          <a:p>
            <a:pPr lvl="1">
              <a:lnSpc>
                <a:spcPct val="90000"/>
              </a:lnSpc>
            </a:pPr>
            <a:r>
              <a:rPr lang="en-US"/>
              <a:t>http://www.nysedregents.org/EarthScience/</a:t>
            </a:r>
          </a:p>
          <a:p>
            <a:pPr lvl="1">
              <a:lnSpc>
                <a:spcPct val="90000"/>
              </a:lnSpc>
            </a:pPr>
            <a:r>
              <a:rPr lang="en-US">
                <a:hlinkClick r:id="rId2"/>
              </a:rPr>
              <a:t>http://regentsprep.org/Regents/earthsci/earthsci.cfm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Practice a complete exam before test day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7031" t="44609" r="7813" b="44609"/>
          <a:stretch>
            <a:fillRect/>
          </a:stretch>
        </p:blipFill>
        <p:spPr bwMode="auto">
          <a:xfrm>
            <a:off x="419100" y="15240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890" name="Group 50"/>
          <p:cNvGrpSpPr>
            <a:grpSpLocks/>
          </p:cNvGrpSpPr>
          <p:nvPr/>
        </p:nvGrpSpPr>
        <p:grpSpPr bwMode="auto">
          <a:xfrm>
            <a:off x="2266950" y="2438400"/>
            <a:ext cx="4627563" cy="4184650"/>
            <a:chOff x="1428" y="1536"/>
            <a:chExt cx="2915" cy="2636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4063" t="26280" r="35156" b="10107"/>
            <a:stretch>
              <a:fillRect/>
            </a:stretch>
          </p:blipFill>
          <p:spPr bwMode="auto">
            <a:xfrm>
              <a:off x="1428" y="1536"/>
              <a:ext cx="2904" cy="2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878" name="Text Box 38"/>
            <p:cNvSpPr txBox="1">
              <a:spLocks noChangeArrowheads="1"/>
            </p:cNvSpPr>
            <p:nvPr/>
          </p:nvSpPr>
          <p:spPr bwMode="auto">
            <a:xfrm>
              <a:off x="2014" y="3423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5879" name="Text Box 39"/>
            <p:cNvSpPr txBox="1">
              <a:spLocks noChangeArrowheads="1"/>
            </p:cNvSpPr>
            <p:nvPr/>
          </p:nvSpPr>
          <p:spPr bwMode="auto">
            <a:xfrm>
              <a:off x="2494" y="2919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5880" name="Text Box 40"/>
            <p:cNvSpPr txBox="1">
              <a:spLocks noChangeArrowheads="1"/>
            </p:cNvSpPr>
            <p:nvPr/>
          </p:nvSpPr>
          <p:spPr bwMode="auto">
            <a:xfrm>
              <a:off x="2222" y="3187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5881" name="Text Box 41"/>
            <p:cNvSpPr txBox="1">
              <a:spLocks noChangeArrowheads="1"/>
            </p:cNvSpPr>
            <p:nvPr/>
          </p:nvSpPr>
          <p:spPr bwMode="auto">
            <a:xfrm>
              <a:off x="2638" y="2687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5882" name="Text Box 42"/>
            <p:cNvSpPr txBox="1">
              <a:spLocks noChangeArrowheads="1"/>
            </p:cNvSpPr>
            <p:nvPr/>
          </p:nvSpPr>
          <p:spPr bwMode="auto">
            <a:xfrm>
              <a:off x="2846" y="2447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5883" name="Text Box 43"/>
            <p:cNvSpPr txBox="1">
              <a:spLocks noChangeArrowheads="1"/>
            </p:cNvSpPr>
            <p:nvPr/>
          </p:nvSpPr>
          <p:spPr bwMode="auto">
            <a:xfrm>
              <a:off x="3198" y="2135"/>
              <a:ext cx="1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5884" name="Text Box 44"/>
            <p:cNvSpPr txBox="1">
              <a:spLocks noChangeArrowheads="1"/>
            </p:cNvSpPr>
            <p:nvPr/>
          </p:nvSpPr>
          <p:spPr bwMode="auto">
            <a:xfrm>
              <a:off x="3990" y="2887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5885" name="Text Box 45"/>
            <p:cNvSpPr txBox="1">
              <a:spLocks noChangeArrowheads="1"/>
            </p:cNvSpPr>
            <p:nvPr/>
          </p:nvSpPr>
          <p:spPr bwMode="auto">
            <a:xfrm>
              <a:off x="3886" y="2627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5886" name="Text Box 46"/>
            <p:cNvSpPr txBox="1">
              <a:spLocks noChangeArrowheads="1"/>
            </p:cNvSpPr>
            <p:nvPr/>
          </p:nvSpPr>
          <p:spPr bwMode="auto">
            <a:xfrm>
              <a:off x="3774" y="2395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5887" name="Text Box 47"/>
            <p:cNvSpPr txBox="1">
              <a:spLocks noChangeArrowheads="1"/>
            </p:cNvSpPr>
            <p:nvPr/>
          </p:nvSpPr>
          <p:spPr bwMode="auto">
            <a:xfrm>
              <a:off x="3638" y="2143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5888" name="Text Box 48"/>
            <p:cNvSpPr txBox="1">
              <a:spLocks noChangeArrowheads="1"/>
            </p:cNvSpPr>
            <p:nvPr/>
          </p:nvSpPr>
          <p:spPr bwMode="auto">
            <a:xfrm>
              <a:off x="4046" y="3175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4166" y="3419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</p:grp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3009900" y="6019800"/>
            <a:ext cx="3949700" cy="6604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35892" name="Line 52"/>
          <p:cNvSpPr>
            <a:spLocks noChangeShapeType="1"/>
          </p:cNvSpPr>
          <p:nvPr/>
        </p:nvSpPr>
        <p:spPr bwMode="auto">
          <a:xfrm>
            <a:off x="3355975" y="6019800"/>
            <a:ext cx="0" cy="33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93" name="Line 53"/>
          <p:cNvSpPr>
            <a:spLocks noChangeShapeType="1"/>
          </p:cNvSpPr>
          <p:nvPr/>
        </p:nvSpPr>
        <p:spPr bwMode="auto">
          <a:xfrm>
            <a:off x="4103688" y="6008688"/>
            <a:ext cx="0" cy="33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94" name="Line 54"/>
          <p:cNvSpPr>
            <a:spLocks noChangeShapeType="1"/>
          </p:cNvSpPr>
          <p:nvPr/>
        </p:nvSpPr>
        <p:spPr bwMode="auto">
          <a:xfrm>
            <a:off x="4319588" y="6019800"/>
            <a:ext cx="0" cy="33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95" name="Line 55"/>
          <p:cNvSpPr>
            <a:spLocks noChangeShapeType="1"/>
          </p:cNvSpPr>
          <p:nvPr/>
        </p:nvSpPr>
        <p:spPr bwMode="auto">
          <a:xfrm>
            <a:off x="4649788" y="6026150"/>
            <a:ext cx="0" cy="33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96" name="Line 56"/>
          <p:cNvSpPr>
            <a:spLocks noChangeShapeType="1"/>
          </p:cNvSpPr>
          <p:nvPr/>
        </p:nvSpPr>
        <p:spPr bwMode="auto">
          <a:xfrm>
            <a:off x="3657600" y="6007100"/>
            <a:ext cx="0" cy="33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97" name="Line 57"/>
          <p:cNvSpPr>
            <a:spLocks noChangeShapeType="1"/>
          </p:cNvSpPr>
          <p:nvPr/>
        </p:nvSpPr>
        <p:spPr bwMode="auto">
          <a:xfrm>
            <a:off x="5210175" y="6018213"/>
            <a:ext cx="0" cy="33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98" name="Line 58"/>
          <p:cNvSpPr>
            <a:spLocks noChangeShapeType="1"/>
          </p:cNvSpPr>
          <p:nvPr/>
        </p:nvSpPr>
        <p:spPr bwMode="auto">
          <a:xfrm>
            <a:off x="5892800" y="6007100"/>
            <a:ext cx="0" cy="33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99" name="Line 59"/>
          <p:cNvSpPr>
            <a:spLocks noChangeShapeType="1"/>
          </p:cNvSpPr>
          <p:nvPr/>
        </p:nvSpPr>
        <p:spPr bwMode="auto">
          <a:xfrm>
            <a:off x="6130925" y="6007100"/>
            <a:ext cx="0" cy="33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00" name="Line 60"/>
          <p:cNvSpPr>
            <a:spLocks noChangeShapeType="1"/>
          </p:cNvSpPr>
          <p:nvPr/>
        </p:nvSpPr>
        <p:spPr bwMode="auto">
          <a:xfrm>
            <a:off x="6464300" y="6007100"/>
            <a:ext cx="0" cy="33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01" name="Line 61"/>
          <p:cNvSpPr>
            <a:spLocks noChangeShapeType="1"/>
          </p:cNvSpPr>
          <p:nvPr/>
        </p:nvSpPr>
        <p:spPr bwMode="auto">
          <a:xfrm>
            <a:off x="6565900" y="6007100"/>
            <a:ext cx="0" cy="33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02" name="Line 62"/>
          <p:cNvSpPr>
            <a:spLocks noChangeShapeType="1"/>
          </p:cNvSpPr>
          <p:nvPr/>
        </p:nvSpPr>
        <p:spPr bwMode="auto">
          <a:xfrm>
            <a:off x="6756400" y="6019800"/>
            <a:ext cx="0" cy="33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03" name="Line 63"/>
          <p:cNvSpPr>
            <a:spLocks noChangeShapeType="1"/>
          </p:cNvSpPr>
          <p:nvPr/>
        </p:nvSpPr>
        <p:spPr bwMode="auto">
          <a:xfrm>
            <a:off x="6302375" y="6007100"/>
            <a:ext cx="0" cy="33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04" name="AutoShape 64"/>
          <p:cNvSpPr>
            <a:spLocks noChangeArrowheads="1"/>
          </p:cNvSpPr>
          <p:nvPr/>
        </p:nvSpPr>
        <p:spPr bwMode="auto">
          <a:xfrm rot="942383">
            <a:off x="398463" y="5056188"/>
            <a:ext cx="2398712" cy="1392237"/>
          </a:xfrm>
          <a:prstGeom prst="homePlate">
            <a:avLst>
              <a:gd name="adj" fmla="val 43073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 sz="2000">
                <a:solidFill>
                  <a:srgbClr val="FFFF66"/>
                </a:solidFill>
                <a:latin typeface="Comic Sans MS" pitchFamily="66" charset="0"/>
              </a:rPr>
              <a:t>Don’t forget to </a:t>
            </a:r>
          </a:p>
          <a:p>
            <a:pPr algn="ctr"/>
            <a:r>
              <a:rPr lang="en-US" sz="2000">
                <a:solidFill>
                  <a:srgbClr val="FFFF66"/>
                </a:solidFill>
                <a:latin typeface="Comic Sans MS" pitchFamily="66" charset="0"/>
              </a:rPr>
              <a:t>label each mark </a:t>
            </a:r>
          </a:p>
          <a:p>
            <a:pPr algn="ctr"/>
            <a:r>
              <a:rPr lang="en-US" sz="2000">
                <a:solidFill>
                  <a:srgbClr val="FFFF66"/>
                </a:solidFill>
                <a:latin typeface="Comic Sans MS" pitchFamily="66" charset="0"/>
              </a:rPr>
              <a:t>with an elevation!</a:t>
            </a:r>
          </a:p>
        </p:txBody>
      </p:sp>
      <p:sp>
        <p:nvSpPr>
          <p:cNvPr id="35906" name="Line 66"/>
          <p:cNvSpPr>
            <a:spLocks noChangeShapeType="1"/>
          </p:cNvSpPr>
          <p:nvPr/>
        </p:nvSpPr>
        <p:spPr bwMode="auto">
          <a:xfrm>
            <a:off x="3657600" y="5232400"/>
            <a:ext cx="0" cy="78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07" name="Line 67"/>
          <p:cNvSpPr>
            <a:spLocks noChangeShapeType="1"/>
          </p:cNvSpPr>
          <p:nvPr/>
        </p:nvSpPr>
        <p:spPr bwMode="auto">
          <a:xfrm>
            <a:off x="4102100" y="4800600"/>
            <a:ext cx="0" cy="12319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08" name="Line 68"/>
          <p:cNvSpPr>
            <a:spLocks noChangeShapeType="1"/>
          </p:cNvSpPr>
          <p:nvPr/>
        </p:nvSpPr>
        <p:spPr bwMode="auto">
          <a:xfrm>
            <a:off x="4318000" y="4470400"/>
            <a:ext cx="0" cy="15621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09" name="Line 69"/>
          <p:cNvSpPr>
            <a:spLocks noChangeShapeType="1"/>
          </p:cNvSpPr>
          <p:nvPr/>
        </p:nvSpPr>
        <p:spPr bwMode="auto">
          <a:xfrm>
            <a:off x="5207000" y="3581400"/>
            <a:ext cx="0" cy="24511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10" name="Line 70"/>
          <p:cNvSpPr>
            <a:spLocks noChangeShapeType="1"/>
          </p:cNvSpPr>
          <p:nvPr/>
        </p:nvSpPr>
        <p:spPr bwMode="auto">
          <a:xfrm>
            <a:off x="4648200" y="4089400"/>
            <a:ext cx="0" cy="1930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11" name="Line 71"/>
          <p:cNvSpPr>
            <a:spLocks noChangeShapeType="1"/>
          </p:cNvSpPr>
          <p:nvPr/>
        </p:nvSpPr>
        <p:spPr bwMode="auto">
          <a:xfrm>
            <a:off x="5892800" y="3606800"/>
            <a:ext cx="0" cy="2425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12" name="Line 72"/>
          <p:cNvSpPr>
            <a:spLocks noChangeShapeType="1"/>
          </p:cNvSpPr>
          <p:nvPr/>
        </p:nvSpPr>
        <p:spPr bwMode="auto">
          <a:xfrm>
            <a:off x="6121400" y="4000500"/>
            <a:ext cx="0" cy="2006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13" name="Line 73"/>
          <p:cNvSpPr>
            <a:spLocks noChangeShapeType="1"/>
          </p:cNvSpPr>
          <p:nvPr/>
        </p:nvSpPr>
        <p:spPr bwMode="auto">
          <a:xfrm>
            <a:off x="6299200" y="4394200"/>
            <a:ext cx="0" cy="1600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14" name="Line 74"/>
          <p:cNvSpPr>
            <a:spLocks noChangeShapeType="1"/>
          </p:cNvSpPr>
          <p:nvPr/>
        </p:nvSpPr>
        <p:spPr bwMode="auto">
          <a:xfrm>
            <a:off x="6464300" y="4826000"/>
            <a:ext cx="0" cy="12319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915" name="Line 75"/>
          <p:cNvSpPr>
            <a:spLocks noChangeShapeType="1"/>
          </p:cNvSpPr>
          <p:nvPr/>
        </p:nvSpPr>
        <p:spPr bwMode="auto">
          <a:xfrm>
            <a:off x="6565900" y="5219700"/>
            <a:ext cx="0" cy="8001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 l="7031" t="44609" r="7813" b="44609"/>
          <a:stretch>
            <a:fillRect/>
          </a:stretch>
        </p:blipFill>
        <p:spPr bwMode="auto">
          <a:xfrm>
            <a:off x="419100" y="15240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2266950" y="2438400"/>
            <a:ext cx="4627563" cy="4184650"/>
            <a:chOff x="1428" y="1536"/>
            <a:chExt cx="2915" cy="2636"/>
          </a:xfrm>
        </p:grpSpPr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4063" t="26280" r="35156" b="10107"/>
            <a:stretch>
              <a:fillRect/>
            </a:stretch>
          </p:blipFill>
          <p:spPr bwMode="auto">
            <a:xfrm>
              <a:off x="1428" y="1536"/>
              <a:ext cx="2904" cy="2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2014" y="3423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2494" y="2919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2222" y="3187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2638" y="2687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2846" y="2447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3198" y="2135"/>
              <a:ext cx="1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3990" y="2887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3886" y="2627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3774" y="2395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7903" name="Text Box 15"/>
            <p:cNvSpPr txBox="1">
              <a:spLocks noChangeArrowheads="1"/>
            </p:cNvSpPr>
            <p:nvPr/>
          </p:nvSpPr>
          <p:spPr bwMode="auto">
            <a:xfrm>
              <a:off x="3638" y="2143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4046" y="3175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4166" y="3419"/>
              <a:ext cx="17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>
              <a:spAutoFit/>
            </a:bodyPr>
            <a:lstStyle/>
            <a:p>
              <a:r>
                <a:rPr lang="en-US" sz="1800">
                  <a:solidFill>
                    <a:schemeClr val="accent2"/>
                  </a:solidFill>
                  <a:latin typeface="Arial Black" pitchFamily="34" charset="0"/>
                </a:rPr>
                <a:t>X</a:t>
              </a:r>
            </a:p>
          </p:txBody>
        </p:sp>
      </p:grpSp>
      <p:sp>
        <p:nvSpPr>
          <p:cNvPr id="37920" name="Freeform 32"/>
          <p:cNvSpPr>
            <a:spLocks/>
          </p:cNvSpPr>
          <p:nvPr/>
        </p:nvSpPr>
        <p:spPr bwMode="auto">
          <a:xfrm>
            <a:off x="3340100" y="3478213"/>
            <a:ext cx="3390900" cy="2135187"/>
          </a:xfrm>
          <a:custGeom>
            <a:avLst/>
            <a:gdLst/>
            <a:ahLst/>
            <a:cxnLst>
              <a:cxn ang="0">
                <a:pos x="0" y="1345"/>
              </a:cxn>
              <a:cxn ang="0">
                <a:pos x="200" y="1097"/>
              </a:cxn>
              <a:cxn ang="0">
                <a:pos x="464" y="817"/>
              </a:cxn>
              <a:cxn ang="0">
                <a:pos x="624" y="617"/>
              </a:cxn>
              <a:cxn ang="0">
                <a:pos x="816" y="337"/>
              </a:cxn>
              <a:cxn ang="0">
                <a:pos x="1152" y="49"/>
              </a:cxn>
              <a:cxn ang="0">
                <a:pos x="1608" y="41"/>
              </a:cxn>
              <a:cxn ang="0">
                <a:pos x="1736" y="281"/>
              </a:cxn>
              <a:cxn ang="0">
                <a:pos x="1872" y="537"/>
              </a:cxn>
              <a:cxn ang="0">
                <a:pos x="1960" y="817"/>
              </a:cxn>
              <a:cxn ang="0">
                <a:pos x="1992" y="1097"/>
              </a:cxn>
              <a:cxn ang="0">
                <a:pos x="2136" y="1329"/>
              </a:cxn>
            </a:cxnLst>
            <a:rect l="0" t="0" r="r" b="b"/>
            <a:pathLst>
              <a:path w="2136" h="1345">
                <a:moveTo>
                  <a:pt x="0" y="1345"/>
                </a:moveTo>
                <a:cubicBezTo>
                  <a:pt x="61" y="1265"/>
                  <a:pt x="123" y="1185"/>
                  <a:pt x="200" y="1097"/>
                </a:cubicBezTo>
                <a:cubicBezTo>
                  <a:pt x="277" y="1009"/>
                  <a:pt x="393" y="897"/>
                  <a:pt x="464" y="817"/>
                </a:cubicBezTo>
                <a:cubicBezTo>
                  <a:pt x="535" y="737"/>
                  <a:pt x="565" y="697"/>
                  <a:pt x="624" y="617"/>
                </a:cubicBezTo>
                <a:cubicBezTo>
                  <a:pt x="683" y="537"/>
                  <a:pt x="728" y="432"/>
                  <a:pt x="816" y="337"/>
                </a:cubicBezTo>
                <a:cubicBezTo>
                  <a:pt x="904" y="242"/>
                  <a:pt x="1020" y="98"/>
                  <a:pt x="1152" y="49"/>
                </a:cubicBezTo>
                <a:cubicBezTo>
                  <a:pt x="1284" y="0"/>
                  <a:pt x="1511" y="2"/>
                  <a:pt x="1608" y="41"/>
                </a:cubicBezTo>
                <a:cubicBezTo>
                  <a:pt x="1705" y="80"/>
                  <a:pt x="1692" y="198"/>
                  <a:pt x="1736" y="281"/>
                </a:cubicBezTo>
                <a:cubicBezTo>
                  <a:pt x="1780" y="364"/>
                  <a:pt x="1835" y="448"/>
                  <a:pt x="1872" y="537"/>
                </a:cubicBezTo>
                <a:cubicBezTo>
                  <a:pt x="1909" y="626"/>
                  <a:pt x="1940" y="724"/>
                  <a:pt x="1960" y="817"/>
                </a:cubicBezTo>
                <a:cubicBezTo>
                  <a:pt x="1980" y="910"/>
                  <a:pt x="1963" y="1012"/>
                  <a:pt x="1992" y="1097"/>
                </a:cubicBezTo>
                <a:cubicBezTo>
                  <a:pt x="2021" y="1182"/>
                  <a:pt x="2078" y="1255"/>
                  <a:pt x="2136" y="1329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 l="7031" t="58804" r="7813" b="30594"/>
          <a:stretch>
            <a:fillRect/>
          </a:stretch>
        </p:blipFill>
        <p:spPr bwMode="auto">
          <a:xfrm>
            <a:off x="381000" y="1657350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 l="23946" t="35056" r="23001" b="9030"/>
          <a:stretch>
            <a:fillRect/>
          </a:stretch>
        </p:blipFill>
        <p:spPr bwMode="auto">
          <a:xfrm>
            <a:off x="1790700" y="2489200"/>
            <a:ext cx="5562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26400" cy="1143000"/>
          </a:xfrm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0" y="2476500"/>
            <a:ext cx="3886200" cy="3441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     gradient = 	</a:t>
            </a:r>
            <a:r>
              <a:rPr lang="en-US" sz="2400" u="sng"/>
              <a:t> change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			distance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00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     gradient = 	</a:t>
            </a:r>
            <a:r>
              <a:rPr lang="en-US" sz="2400" u="sng"/>
              <a:t> 100 ft – 20 ft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			    distance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   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 l="7031" t="58804" r="7813" b="30594"/>
          <a:stretch>
            <a:fillRect/>
          </a:stretch>
        </p:blipFill>
        <p:spPr bwMode="auto">
          <a:xfrm>
            <a:off x="381000" y="1568450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 l="25520" t="43246" r="29906" b="9030"/>
          <a:stretch>
            <a:fillRect/>
          </a:stretch>
        </p:blipFill>
        <p:spPr bwMode="auto">
          <a:xfrm>
            <a:off x="292100" y="2444750"/>
            <a:ext cx="46736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 cstate="print"/>
          <a:srcRect l="14063" t="55885" r="36458" b="32704"/>
          <a:stretch>
            <a:fillRect/>
          </a:stretch>
        </p:blipFill>
        <p:spPr bwMode="auto">
          <a:xfrm>
            <a:off x="4330700" y="5949950"/>
            <a:ext cx="4826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2" name="AutoShape 8"/>
          <p:cNvSpPr>
            <a:spLocks noChangeArrowheads="1"/>
          </p:cNvSpPr>
          <p:nvPr/>
        </p:nvSpPr>
        <p:spPr bwMode="auto">
          <a:xfrm rot="-970473">
            <a:off x="4572000" y="4311650"/>
            <a:ext cx="2263775" cy="1036638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1 ESRTs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0" y="2476500"/>
            <a:ext cx="3886200" cy="3441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     gradient = 	</a:t>
            </a:r>
            <a:r>
              <a:rPr lang="en-US" sz="2400" u="sng"/>
              <a:t> change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			distance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     gradient = 	</a:t>
            </a:r>
            <a:r>
              <a:rPr lang="en-US" sz="2400" u="sng"/>
              <a:t> 80 feet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			distance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     gradient = 	</a:t>
            </a:r>
            <a:r>
              <a:rPr lang="en-US" sz="2400" u="sng"/>
              <a:t> 80 feet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			distance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 l="7031" t="58804" r="7813" b="30594"/>
          <a:stretch>
            <a:fillRect/>
          </a:stretch>
        </p:blipFill>
        <p:spPr bwMode="auto">
          <a:xfrm>
            <a:off x="381000" y="1568450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 l="25520" t="43246" r="29906" b="9030"/>
          <a:stretch>
            <a:fillRect/>
          </a:stretch>
        </p:blipFill>
        <p:spPr bwMode="auto">
          <a:xfrm>
            <a:off x="292100" y="2444750"/>
            <a:ext cx="46736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 l="14063" t="55885" r="36458" b="32704"/>
          <a:stretch>
            <a:fillRect/>
          </a:stretch>
        </p:blipFill>
        <p:spPr bwMode="auto">
          <a:xfrm>
            <a:off x="4330700" y="5949950"/>
            <a:ext cx="4826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  <a:noFill/>
          <a:ln/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 rot="-2223340">
            <a:off x="3046413" y="2717800"/>
            <a:ext cx="687387" cy="2314575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H="1">
            <a:off x="2971800" y="3048000"/>
            <a:ext cx="203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H="1">
            <a:off x="4000500" y="4406900"/>
            <a:ext cx="203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0" y="2476500"/>
            <a:ext cx="3886200" cy="3441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     gradient = 	</a:t>
            </a:r>
            <a:r>
              <a:rPr lang="en-US" sz="2400" u="sng"/>
              <a:t> change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			distance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     gradient = 	</a:t>
            </a:r>
            <a:r>
              <a:rPr lang="en-US" sz="2400" u="sng"/>
              <a:t> 80 feet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			distance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     gradient = 	</a:t>
            </a:r>
            <a:r>
              <a:rPr lang="en-US" sz="2400" u="sng"/>
              <a:t> 80 feet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			 4 miles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 cstate="print"/>
          <a:srcRect l="7031" t="58804" r="7813" b="30594"/>
          <a:stretch>
            <a:fillRect/>
          </a:stretch>
        </p:blipFill>
        <p:spPr bwMode="auto">
          <a:xfrm>
            <a:off x="381000" y="1568450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 l="25520" t="43246" r="29906" b="9030"/>
          <a:stretch>
            <a:fillRect/>
          </a:stretch>
        </p:blipFill>
        <p:spPr bwMode="auto">
          <a:xfrm>
            <a:off x="292100" y="2444750"/>
            <a:ext cx="46736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 cstate="print"/>
          <a:srcRect l="14063" t="55885" r="36458" b="32704"/>
          <a:stretch>
            <a:fillRect/>
          </a:stretch>
        </p:blipFill>
        <p:spPr bwMode="auto">
          <a:xfrm>
            <a:off x="4330700" y="5949950"/>
            <a:ext cx="4826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  <a:noFill/>
          <a:ln/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sp>
        <p:nvSpPr>
          <p:cNvPr id="71688" name="Freeform 8"/>
          <p:cNvSpPr>
            <a:spLocks/>
          </p:cNvSpPr>
          <p:nvPr/>
        </p:nvSpPr>
        <p:spPr bwMode="auto">
          <a:xfrm>
            <a:off x="1485900" y="3644900"/>
            <a:ext cx="1816100" cy="1854200"/>
          </a:xfrm>
          <a:custGeom>
            <a:avLst/>
            <a:gdLst/>
            <a:ahLst/>
            <a:cxnLst>
              <a:cxn ang="0">
                <a:pos x="1144" y="0"/>
              </a:cxn>
              <a:cxn ang="0">
                <a:pos x="384" y="456"/>
              </a:cxn>
              <a:cxn ang="0">
                <a:pos x="0" y="1168"/>
              </a:cxn>
            </a:cxnLst>
            <a:rect l="0" t="0" r="r" b="b"/>
            <a:pathLst>
              <a:path w="1144" h="1168">
                <a:moveTo>
                  <a:pt x="1144" y="0"/>
                </a:moveTo>
                <a:cubicBezTo>
                  <a:pt x="859" y="130"/>
                  <a:pt x="575" y="261"/>
                  <a:pt x="384" y="456"/>
                </a:cubicBezTo>
                <a:cubicBezTo>
                  <a:pt x="193" y="651"/>
                  <a:pt x="96" y="909"/>
                  <a:pt x="0" y="1168"/>
                </a:cubicBezTo>
              </a:path>
            </a:pathLst>
          </a:custGeom>
          <a:noFill/>
          <a:ln w="38100" cmpd="sng">
            <a:solidFill>
              <a:srgbClr val="A5002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1699" name="Group 19"/>
          <p:cNvGrpSpPr>
            <a:grpSpLocks/>
          </p:cNvGrpSpPr>
          <p:nvPr/>
        </p:nvGrpSpPr>
        <p:grpSpPr bwMode="auto">
          <a:xfrm>
            <a:off x="2971800" y="2717800"/>
            <a:ext cx="1231900" cy="2314575"/>
            <a:chOff x="1872" y="1712"/>
            <a:chExt cx="776" cy="1458"/>
          </a:xfrm>
        </p:grpSpPr>
        <p:sp>
          <p:nvSpPr>
            <p:cNvPr id="71696" name="Rectangle 16"/>
            <p:cNvSpPr>
              <a:spLocks noChangeArrowheads="1"/>
            </p:cNvSpPr>
            <p:nvPr/>
          </p:nvSpPr>
          <p:spPr bwMode="auto">
            <a:xfrm rot="-2223340">
              <a:off x="1919" y="1712"/>
              <a:ext cx="433" cy="1458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7" name="Line 17"/>
            <p:cNvSpPr>
              <a:spLocks noChangeShapeType="1"/>
            </p:cNvSpPr>
            <p:nvPr/>
          </p:nvSpPr>
          <p:spPr bwMode="auto">
            <a:xfrm flipH="1">
              <a:off x="1872" y="1920"/>
              <a:ext cx="12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698" name="Line 18"/>
            <p:cNvSpPr>
              <a:spLocks noChangeShapeType="1"/>
            </p:cNvSpPr>
            <p:nvPr/>
          </p:nvSpPr>
          <p:spPr bwMode="auto">
            <a:xfrm flipH="1">
              <a:off x="2520" y="2776"/>
              <a:ext cx="12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00" name="Group 20"/>
          <p:cNvGrpSpPr>
            <a:grpSpLocks/>
          </p:cNvGrpSpPr>
          <p:nvPr/>
        </p:nvGrpSpPr>
        <p:grpSpPr bwMode="auto">
          <a:xfrm rot="-3183693">
            <a:off x="666751" y="4848225"/>
            <a:ext cx="1231900" cy="2314575"/>
            <a:chOff x="1872" y="1712"/>
            <a:chExt cx="776" cy="1458"/>
          </a:xfrm>
        </p:grpSpPr>
        <p:sp>
          <p:nvSpPr>
            <p:cNvPr id="71701" name="Rectangle 21"/>
            <p:cNvSpPr>
              <a:spLocks noChangeArrowheads="1"/>
            </p:cNvSpPr>
            <p:nvPr/>
          </p:nvSpPr>
          <p:spPr bwMode="auto">
            <a:xfrm rot="-2223340">
              <a:off x="1919" y="1712"/>
              <a:ext cx="433" cy="1458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 flipH="1">
              <a:off x="1872" y="1920"/>
              <a:ext cx="12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Line 23"/>
            <p:cNvSpPr>
              <a:spLocks noChangeShapeType="1"/>
            </p:cNvSpPr>
            <p:nvPr/>
          </p:nvSpPr>
          <p:spPr bwMode="auto">
            <a:xfrm flipH="1">
              <a:off x="2520" y="2776"/>
              <a:ext cx="12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5080000" y="2508250"/>
            <a:ext cx="3886200" cy="3441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     gradient = 	</a:t>
            </a:r>
            <a:r>
              <a:rPr lang="en-US" sz="2400" u="sng"/>
              <a:t> change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			distance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     gradient = 	</a:t>
            </a:r>
            <a:r>
              <a:rPr lang="en-US" sz="2400" u="sng"/>
              <a:t> 80 feet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			distance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     gradient = 	</a:t>
            </a:r>
            <a:r>
              <a:rPr lang="en-US" sz="2400" u="sng"/>
              <a:t> 80 feet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			 4 miles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 l="7031" t="58804" r="7813" b="30594"/>
          <a:stretch>
            <a:fillRect/>
          </a:stretch>
        </p:blipFill>
        <p:spPr bwMode="auto">
          <a:xfrm>
            <a:off x="381000" y="1568450"/>
            <a:ext cx="8305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 l="25520" t="43246" r="29906" b="9030"/>
          <a:stretch>
            <a:fillRect/>
          </a:stretch>
        </p:blipFill>
        <p:spPr bwMode="auto">
          <a:xfrm>
            <a:off x="292100" y="2444750"/>
            <a:ext cx="46736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 l="14063" t="55885" r="36458" b="32704"/>
          <a:stretch>
            <a:fillRect/>
          </a:stretch>
        </p:blipFill>
        <p:spPr bwMode="auto">
          <a:xfrm>
            <a:off x="4330700" y="5949950"/>
            <a:ext cx="4826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  <a:noFill/>
          <a:ln/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5778500" y="5616575"/>
            <a:ext cx="2489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20 feet/mile</a:t>
            </a:r>
          </a:p>
        </p:txBody>
      </p:sp>
      <p:sp>
        <p:nvSpPr>
          <p:cNvPr id="44043" name="Freeform 11"/>
          <p:cNvSpPr>
            <a:spLocks/>
          </p:cNvSpPr>
          <p:nvPr/>
        </p:nvSpPr>
        <p:spPr bwMode="auto">
          <a:xfrm>
            <a:off x="1485900" y="3644900"/>
            <a:ext cx="1816100" cy="1854200"/>
          </a:xfrm>
          <a:custGeom>
            <a:avLst/>
            <a:gdLst/>
            <a:ahLst/>
            <a:cxnLst>
              <a:cxn ang="0">
                <a:pos x="1144" y="0"/>
              </a:cxn>
              <a:cxn ang="0">
                <a:pos x="384" y="456"/>
              </a:cxn>
              <a:cxn ang="0">
                <a:pos x="0" y="1168"/>
              </a:cxn>
            </a:cxnLst>
            <a:rect l="0" t="0" r="r" b="b"/>
            <a:pathLst>
              <a:path w="1144" h="1168">
                <a:moveTo>
                  <a:pt x="1144" y="0"/>
                </a:moveTo>
                <a:cubicBezTo>
                  <a:pt x="859" y="130"/>
                  <a:pt x="575" y="261"/>
                  <a:pt x="384" y="456"/>
                </a:cubicBezTo>
                <a:cubicBezTo>
                  <a:pt x="193" y="651"/>
                  <a:pt x="96" y="909"/>
                  <a:pt x="0" y="1168"/>
                </a:cubicBezTo>
              </a:path>
            </a:pathLst>
          </a:custGeom>
          <a:noFill/>
          <a:ln w="38100" cmpd="sng">
            <a:solidFill>
              <a:srgbClr val="A5002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4044" name="Group 12"/>
          <p:cNvGrpSpPr>
            <a:grpSpLocks/>
          </p:cNvGrpSpPr>
          <p:nvPr/>
        </p:nvGrpSpPr>
        <p:grpSpPr bwMode="auto">
          <a:xfrm>
            <a:off x="2971800" y="2717800"/>
            <a:ext cx="1231900" cy="2314575"/>
            <a:chOff x="1872" y="1712"/>
            <a:chExt cx="776" cy="1458"/>
          </a:xfrm>
        </p:grpSpPr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 rot="-2223340">
              <a:off x="1919" y="1712"/>
              <a:ext cx="433" cy="1458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 flipH="1">
              <a:off x="1872" y="1920"/>
              <a:ext cx="12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 flipH="1">
              <a:off x="2520" y="2776"/>
              <a:ext cx="12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8" name="Group 16"/>
          <p:cNvGrpSpPr>
            <a:grpSpLocks/>
          </p:cNvGrpSpPr>
          <p:nvPr/>
        </p:nvGrpSpPr>
        <p:grpSpPr bwMode="auto">
          <a:xfrm rot="-3183693">
            <a:off x="666751" y="4848225"/>
            <a:ext cx="1231900" cy="2314575"/>
            <a:chOff x="1872" y="1712"/>
            <a:chExt cx="776" cy="1458"/>
          </a:xfrm>
        </p:grpSpPr>
        <p:sp>
          <p:nvSpPr>
            <p:cNvPr id="44049" name="Rectangle 17"/>
            <p:cNvSpPr>
              <a:spLocks noChangeArrowheads="1"/>
            </p:cNvSpPr>
            <p:nvPr/>
          </p:nvSpPr>
          <p:spPr bwMode="auto">
            <a:xfrm rot="-2223340">
              <a:off x="1919" y="1712"/>
              <a:ext cx="433" cy="1458"/>
            </a:xfrm>
            <a:prstGeom prst="rect">
              <a:avLst/>
            </a:prstGeom>
            <a:solidFill>
              <a:srgbClr val="FFFF99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 flipH="1">
              <a:off x="1872" y="1920"/>
              <a:ext cx="12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Line 19"/>
            <p:cNvSpPr>
              <a:spLocks noChangeShapeType="1"/>
            </p:cNvSpPr>
            <p:nvPr/>
          </p:nvSpPr>
          <p:spPr bwMode="auto">
            <a:xfrm flipH="1">
              <a:off x="2520" y="2776"/>
              <a:ext cx="128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 l="23946" t="35056" r="23001" b="9030"/>
          <a:stretch>
            <a:fillRect/>
          </a:stretch>
        </p:blipFill>
        <p:spPr bwMode="auto">
          <a:xfrm>
            <a:off x="1790700" y="2552700"/>
            <a:ext cx="5562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5062" name="Group 6"/>
          <p:cNvGrpSpPr>
            <a:grpSpLocks/>
          </p:cNvGrpSpPr>
          <p:nvPr/>
        </p:nvGrpSpPr>
        <p:grpSpPr bwMode="auto">
          <a:xfrm>
            <a:off x="431800" y="1574800"/>
            <a:ext cx="8305800" cy="850900"/>
            <a:chOff x="256" y="1072"/>
            <a:chExt cx="5232" cy="536"/>
          </a:xfrm>
        </p:grpSpPr>
        <p:pic>
          <p:nvPicPr>
            <p:cNvPr id="4505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031" t="72821" r="7813" b="21608"/>
            <a:stretch>
              <a:fillRect/>
            </a:stretch>
          </p:blipFill>
          <p:spPr bwMode="auto">
            <a:xfrm>
              <a:off x="256" y="1072"/>
              <a:ext cx="523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7031" t="83244" r="7813" b="9567"/>
            <a:stretch>
              <a:fillRect/>
            </a:stretch>
          </p:blipFill>
          <p:spPr bwMode="auto">
            <a:xfrm>
              <a:off x="256" y="1288"/>
              <a:ext cx="523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431800" y="1574800"/>
            <a:ext cx="8305800" cy="850900"/>
            <a:chOff x="256" y="1072"/>
            <a:chExt cx="5232" cy="536"/>
          </a:xfrm>
        </p:grpSpPr>
        <p:pic>
          <p:nvPicPr>
            <p:cNvPr id="460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7031" t="72821" r="7813" b="21608"/>
            <a:stretch>
              <a:fillRect/>
            </a:stretch>
          </p:blipFill>
          <p:spPr bwMode="auto">
            <a:xfrm>
              <a:off x="256" y="1072"/>
              <a:ext cx="523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08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7031" t="83244" r="7813" b="9567"/>
            <a:stretch>
              <a:fillRect/>
            </a:stretch>
          </p:blipFill>
          <p:spPr bwMode="auto">
            <a:xfrm>
              <a:off x="256" y="1288"/>
              <a:ext cx="523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3" cstate="print"/>
          <a:srcRect l="13933" t="54088" r="2734" b="27493"/>
          <a:stretch>
            <a:fillRect/>
          </a:stretch>
        </p:blipFill>
        <p:spPr bwMode="auto">
          <a:xfrm>
            <a:off x="128588" y="5422900"/>
            <a:ext cx="77216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 l="30244" t="37563" r="22638" b="16544"/>
          <a:stretch>
            <a:fillRect/>
          </a:stretch>
        </p:blipFill>
        <p:spPr bwMode="auto">
          <a:xfrm>
            <a:off x="4248150" y="2498725"/>
            <a:ext cx="474186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68300" y="2717800"/>
            <a:ext cx="38862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hlink"/>
                </a:solidFill>
              </a:rPr>
              <a:t>Streams flow from high elevation to low elevation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hlink"/>
                </a:solidFill>
              </a:rPr>
              <a:t>“V’s” point upstream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hlink"/>
                </a:solidFill>
              </a:rPr>
              <a:t>The closer together the contour lines are, the more change within that distance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431800" y="1574800"/>
            <a:ext cx="8305800" cy="850900"/>
            <a:chOff x="256" y="1072"/>
            <a:chExt cx="5232" cy="536"/>
          </a:xfrm>
        </p:grpSpPr>
        <p:pic>
          <p:nvPicPr>
            <p:cNvPr id="706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7031" t="72821" r="7813" b="21608"/>
            <a:stretch>
              <a:fillRect/>
            </a:stretch>
          </p:blipFill>
          <p:spPr bwMode="auto">
            <a:xfrm>
              <a:off x="256" y="1072"/>
              <a:ext cx="523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66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7031" t="83244" r="7813" b="9567"/>
            <a:stretch>
              <a:fillRect/>
            </a:stretch>
          </p:blipFill>
          <p:spPr bwMode="auto">
            <a:xfrm>
              <a:off x="256" y="1288"/>
              <a:ext cx="523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 l="13933" t="54088" r="2734" b="27493"/>
          <a:stretch>
            <a:fillRect/>
          </a:stretch>
        </p:blipFill>
        <p:spPr bwMode="auto">
          <a:xfrm>
            <a:off x="128588" y="5422900"/>
            <a:ext cx="77216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4" cstate="print"/>
          <a:srcRect l="30244" t="37563" r="22638" b="16544"/>
          <a:stretch>
            <a:fillRect/>
          </a:stretch>
        </p:blipFill>
        <p:spPr bwMode="auto">
          <a:xfrm>
            <a:off x="4248150" y="2498725"/>
            <a:ext cx="474186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71500" y="4919663"/>
            <a:ext cx="1981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southeast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368300" y="2717800"/>
            <a:ext cx="38862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hlink"/>
                </a:solidFill>
              </a:rPr>
              <a:t>Streams flow from high elevation to low elevation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hlink"/>
                </a:solidFill>
              </a:rPr>
              <a:t>“V’s” point upstream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hlink"/>
                </a:solidFill>
              </a:rPr>
              <a:t>The closer together the contour lines are, the more change within that distance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 Format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26400" cy="4343400"/>
          </a:xfrm>
        </p:spPr>
        <p:txBody>
          <a:bodyPr/>
          <a:lstStyle/>
          <a:p>
            <a:r>
              <a:rPr lang="en-US"/>
              <a:t>Part A and B1– Multiple Choice</a:t>
            </a:r>
          </a:p>
          <a:p>
            <a:pPr lvl="1"/>
            <a:r>
              <a:rPr lang="en-US"/>
              <a:t>Demonstrate understanding of scientific concepts and principles</a:t>
            </a:r>
          </a:p>
          <a:p>
            <a:r>
              <a:rPr lang="en-US"/>
              <a:t>Part B2 – Constructed Response </a:t>
            </a:r>
          </a:p>
          <a:p>
            <a:pPr lvl="1"/>
            <a:r>
              <a:rPr lang="en-US"/>
              <a:t>Student provides the answer to the question</a:t>
            </a:r>
          </a:p>
          <a:p>
            <a:r>
              <a:rPr lang="en-US"/>
              <a:t>Part C – Extended Constructed Response </a:t>
            </a:r>
            <a:endParaRPr lang="en-US" sz="3600"/>
          </a:p>
          <a:p>
            <a:pPr lvl="1"/>
            <a:r>
              <a:rPr lang="en-US"/>
              <a:t>Similar to Part B2 but requires more student time and effort</a:t>
            </a:r>
          </a:p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r>
              <a:rPr lang="en-US"/>
              <a:t>Constructed Response – Practice 3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431800" y="1574800"/>
            <a:ext cx="8305800" cy="850900"/>
            <a:chOff x="256" y="1072"/>
            <a:chExt cx="5232" cy="536"/>
          </a:xfrm>
        </p:grpSpPr>
        <p:pic>
          <p:nvPicPr>
            <p:cNvPr id="4813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7031" t="72821" r="7813" b="21608"/>
            <a:stretch>
              <a:fillRect/>
            </a:stretch>
          </p:blipFill>
          <p:spPr bwMode="auto">
            <a:xfrm>
              <a:off x="256" y="1072"/>
              <a:ext cx="523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7031" t="83244" r="7813" b="9567"/>
            <a:stretch>
              <a:fillRect/>
            </a:stretch>
          </p:blipFill>
          <p:spPr bwMode="auto">
            <a:xfrm>
              <a:off x="256" y="1288"/>
              <a:ext cx="5232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 cstate="print"/>
          <a:srcRect l="13933" t="54088" r="2734" b="27493"/>
          <a:stretch>
            <a:fillRect/>
          </a:stretch>
        </p:blipFill>
        <p:spPr bwMode="auto">
          <a:xfrm>
            <a:off x="128588" y="5422900"/>
            <a:ext cx="772160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4" cstate="print"/>
          <a:srcRect l="30244" t="37563" r="22638" b="16544"/>
          <a:stretch>
            <a:fillRect/>
          </a:stretch>
        </p:blipFill>
        <p:spPr bwMode="auto">
          <a:xfrm>
            <a:off x="4248150" y="2498725"/>
            <a:ext cx="474186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71500" y="4919663"/>
            <a:ext cx="1981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southeast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71500" y="5575300"/>
            <a:ext cx="65151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The contour lines are close together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68300" y="2717800"/>
            <a:ext cx="38862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hlink"/>
                </a:solidFill>
              </a:rPr>
              <a:t>Streams flow from high elevation to low elevation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hlink"/>
                </a:solidFill>
              </a:rPr>
              <a:t>“V’s” point upstream</a:t>
            </a:r>
          </a:p>
          <a:p>
            <a:pPr marL="342900" indent="-3429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hlink"/>
                </a:solidFill>
              </a:rPr>
              <a:t>The closer together the contour lines are, the more change within that distance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Midpoint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Earth Science Reference Tables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711200" y="2070100"/>
            <a:ext cx="77724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Provided for all students to use during the written exam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Be familiar with the ESRTs </a:t>
            </a:r>
            <a:r>
              <a:rPr lang="en-US" sz="3200" u="sng">
                <a:solidFill>
                  <a:schemeClr val="hlink"/>
                </a:solidFill>
              </a:rPr>
              <a:t>prior</a:t>
            </a:r>
            <a:r>
              <a:rPr lang="en-US" sz="3200">
                <a:solidFill>
                  <a:schemeClr val="hlink"/>
                </a:solidFill>
              </a:rPr>
              <a:t> to exam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Some questions require the use of the ESRTs, while for other questions, the ESRTs may be helpful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Not all questions will prompt you to use the ESRTs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32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Laboratory Performance Test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673100" y="2146300"/>
            <a:ext cx="7962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Evaluate lab skills developed throughout the year</a:t>
            </a:r>
          </a:p>
          <a:p>
            <a:pPr marL="342900" indent="-342900" eaLnBrk="0" hangingPunct="0">
              <a:lnSpc>
                <a:spcPct val="90000"/>
              </a:lnSpc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Must be taken </a:t>
            </a:r>
            <a:r>
              <a:rPr lang="en-US" sz="3200" u="sng">
                <a:solidFill>
                  <a:schemeClr val="hlink"/>
                </a:solidFill>
              </a:rPr>
              <a:t>before</a:t>
            </a:r>
            <a:r>
              <a:rPr lang="en-US" sz="3200">
                <a:solidFill>
                  <a:schemeClr val="hlink"/>
                </a:solidFill>
              </a:rPr>
              <a:t> the written exam</a:t>
            </a:r>
          </a:p>
          <a:p>
            <a:pPr marL="342900" indent="-342900" eaLnBrk="0" hangingPunct="0">
              <a:lnSpc>
                <a:spcPct val="90000"/>
              </a:lnSpc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May count for approximately 15% of overall test grade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Consists of three stations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Allotted 9 minutes to complete the tasks associated with each station</a:t>
            </a:r>
            <a:endParaRPr lang="en-U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AutoShape 5"/>
          <p:cNvSpPr>
            <a:spLocks noChangeArrowheads="1"/>
          </p:cNvSpPr>
          <p:nvPr/>
        </p:nvSpPr>
        <p:spPr bwMode="auto">
          <a:xfrm rot="942383">
            <a:off x="441325" y="715963"/>
            <a:ext cx="2263775" cy="1036637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16 ESRTs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Minerals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509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Mineral:  naturally occurring substance with a unique crystalline structure and chemical composition</a:t>
            </a:r>
          </a:p>
          <a:p>
            <a:pPr marL="342900" indent="-342900" eaLnBrk="0" hangingPunct="0">
              <a:lnSpc>
                <a:spcPct val="80000"/>
              </a:lnSpc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Identification based on: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hlink"/>
                </a:solidFill>
              </a:rPr>
              <a:t>Luster: metallic or non-metallic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hlink"/>
                </a:solidFill>
              </a:rPr>
              <a:t>Hardness: resistance to being scratched; measured on the Mohs scale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hlink"/>
                </a:solidFill>
              </a:rPr>
              <a:t>Cleavage or fracture: how the mineral breaks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hlink"/>
                </a:solidFill>
                <a:cs typeface="Times New Roman" pitchFamily="18" charset="0"/>
              </a:rPr>
              <a:t>Streak: colored powder, if any, left behind after mineral is rubbed on a surface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hlink"/>
                </a:solidFill>
                <a:cs typeface="Times New Roman" pitchFamily="18" charset="0"/>
              </a:rPr>
              <a:t>Acid test: bubbles result if calcium carbonate is present</a:t>
            </a:r>
            <a:endParaRPr lang="en-U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AutoShape 6"/>
          <p:cNvSpPr>
            <a:spLocks noChangeArrowheads="1"/>
          </p:cNvSpPr>
          <p:nvPr/>
        </p:nvSpPr>
        <p:spPr bwMode="auto">
          <a:xfrm rot="942383">
            <a:off x="393700" y="944563"/>
            <a:ext cx="2263775" cy="1036637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6 ESRTs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Igneous Rocks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58800" y="1841500"/>
            <a:ext cx="81915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Igneous rock:  formed from cooled and hardened magma (intrusive) or lava (extrusive)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Intrusive:  formed inside earth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hlink"/>
                </a:solidFill>
                <a:cs typeface="Times New Roman" pitchFamily="18" charset="0"/>
              </a:rPr>
              <a:t>– coarse grained and large crystals (granite)</a:t>
            </a:r>
            <a:endParaRPr lang="en-US" sz="2800">
              <a:solidFill>
                <a:schemeClr val="hlin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chemeClr val="hlink"/>
                </a:solidFill>
                <a:cs typeface="Times New Roman" pitchFamily="18" charset="0"/>
              </a:rPr>
              <a:t>•  </a:t>
            </a:r>
            <a:r>
              <a:rPr lang="en-US" sz="3200">
                <a:solidFill>
                  <a:schemeClr val="hlink"/>
                </a:solidFill>
              </a:rPr>
              <a:t>Extrusive: formed outside earth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hlink"/>
                </a:solidFill>
                <a:cs typeface="Times New Roman" pitchFamily="18" charset="0"/>
              </a:rPr>
              <a:t>– glassy appearance (obsidian)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hlink"/>
                </a:solidFill>
                <a:cs typeface="Times New Roman" pitchFamily="18" charset="0"/>
              </a:rPr>
              <a:t>– vesicular:  gas pockets (pumice)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hlink"/>
                </a:solidFill>
                <a:cs typeface="Times New Roman" pitchFamily="18" charset="0"/>
              </a:rPr>
              <a:t>– fine grained and small crystals (basalt)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</a:pPr>
            <a:endParaRPr lang="en-U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Sedimentary Rocks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Sedimentary rock:  generally formed from compaction and cementation of smaller rocks and/or sediments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Generally formed in aquatic environments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Key characteristics: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hlink"/>
                </a:solidFill>
              </a:rPr>
              <a:t>Visible sediments or pieces of other rocks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solidFill>
                  <a:schemeClr val="hlink"/>
                </a:solidFill>
              </a:rPr>
              <a:t>	(such as sand, pebbles, silt, and cobbles)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hlink"/>
                </a:solidFill>
              </a:rPr>
              <a:t>Fossils may be present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 rot="942383">
            <a:off x="276225" y="1096963"/>
            <a:ext cx="2263775" cy="1036637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7 ESRTs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Metamorphic Rocks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Metamorphic rock:  formed when existing rocks undergo intense heat and pressure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Generally formed deep in lithosphere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Key characteristics: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hlink"/>
                </a:solidFill>
              </a:rPr>
              <a:t>Foliation: thin layering due to mineral alignment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hlink"/>
                </a:solidFill>
              </a:rPr>
              <a:t>Banding: type of foliation where minerals are separated into bands</a:t>
            </a: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 rot="942383">
            <a:off x="276225" y="1096963"/>
            <a:ext cx="2263775" cy="1036637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7 ESRTs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1587500" y="5295900"/>
            <a:ext cx="5943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Elliptical Orbits and Eccentricity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993900"/>
            <a:ext cx="8128000" cy="271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Ellipse: oval; elongated circle with two centers called foci – the shape of all planetary orbits in our solar system</a:t>
            </a:r>
          </a:p>
          <a:p>
            <a:pPr>
              <a:lnSpc>
                <a:spcPct val="90000"/>
              </a:lnSpc>
            </a:pPr>
            <a:r>
              <a:rPr lang="en-US"/>
              <a:t>Eccentricity: degree of ovalness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1587500" y="4394200"/>
            <a:ext cx="5943600" cy="1803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3289300" y="5213350"/>
            <a:ext cx="139700" cy="139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5753100" y="5213350"/>
            <a:ext cx="139700" cy="139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3365500" y="4241800"/>
            <a:ext cx="2984500" cy="10033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5854700" y="4229100"/>
            <a:ext cx="482600" cy="9652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6270625" y="395287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Foci</a:t>
            </a:r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6248400" y="5308600"/>
            <a:ext cx="1079500" cy="889000"/>
          </a:xfrm>
          <a:prstGeom prst="line">
            <a:avLst/>
          </a:prstGeom>
          <a:noFill/>
          <a:ln w="28575">
            <a:solidFill>
              <a:srgbClr val="FFFF6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312025" y="5870575"/>
            <a:ext cx="158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Major Axis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4" name="Rectangle 26"/>
          <p:cNvSpPr>
            <a:spLocks noChangeArrowheads="1"/>
          </p:cNvSpPr>
          <p:nvPr/>
        </p:nvSpPr>
        <p:spPr bwMode="auto">
          <a:xfrm>
            <a:off x="673100" y="4343400"/>
            <a:ext cx="7772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Eccentricity is: 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hlink"/>
                </a:solidFill>
              </a:rPr>
              <a:t>Never less than zero or greater than 1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hlink"/>
                </a:solidFill>
              </a:rPr>
              <a:t>Unitless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chemeClr val="hlink"/>
                </a:solidFill>
              </a:rPr>
              <a:t>Rounded to the nearest thousandths (0.000)</a:t>
            </a:r>
          </a:p>
        </p:txBody>
      </p:sp>
      <p:sp>
        <p:nvSpPr>
          <p:cNvPr id="58395" name="AutoShape 27"/>
          <p:cNvSpPr>
            <a:spLocks noChangeArrowheads="1"/>
          </p:cNvSpPr>
          <p:nvPr/>
        </p:nvSpPr>
        <p:spPr bwMode="auto">
          <a:xfrm rot="-1132301">
            <a:off x="276225" y="2147888"/>
            <a:ext cx="2263775" cy="1036637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1 ESRTs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Elliptical Orbits and Eccentricity 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90700"/>
            <a:ext cx="7772400" cy="9017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/>
              <a:t>Eccentricity = 	</a:t>
            </a:r>
            <a:r>
              <a:rPr lang="en-US" u="sng"/>
              <a:t>distance between foci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/>
              <a:t>				 length of major axis</a:t>
            </a:r>
          </a:p>
        </p:txBody>
      </p:sp>
      <p:sp>
        <p:nvSpPr>
          <p:cNvPr id="58370" name="Line 2"/>
          <p:cNvSpPr>
            <a:spLocks noChangeShapeType="1"/>
          </p:cNvSpPr>
          <p:nvPr/>
        </p:nvSpPr>
        <p:spPr bwMode="auto">
          <a:xfrm>
            <a:off x="1587500" y="3606800"/>
            <a:ext cx="5943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1587500" y="2743200"/>
            <a:ext cx="5943600" cy="17272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3289300" y="3527425"/>
            <a:ext cx="139700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5753100" y="3527425"/>
            <a:ext cx="139700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3290888" y="3898900"/>
            <a:ext cx="2627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length of major axis</a:t>
            </a:r>
          </a:p>
        </p:txBody>
      </p:sp>
      <p:sp>
        <p:nvSpPr>
          <p:cNvPr id="58386" name="AutoShape 18"/>
          <p:cNvSpPr>
            <a:spLocks/>
          </p:cNvSpPr>
          <p:nvPr/>
        </p:nvSpPr>
        <p:spPr bwMode="auto">
          <a:xfrm rot="16200000" flipV="1">
            <a:off x="4486275" y="2139950"/>
            <a:ext cx="247650" cy="2489200"/>
          </a:xfrm>
          <a:prstGeom prst="rightBrace">
            <a:avLst>
              <a:gd name="adj1" fmla="val 124990"/>
              <a:gd name="adj2" fmla="val 50060"/>
            </a:avLst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3236913" y="2819400"/>
            <a:ext cx="282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distance between foci</a:t>
            </a:r>
          </a:p>
        </p:txBody>
      </p:sp>
      <p:sp>
        <p:nvSpPr>
          <p:cNvPr id="58397" name="AutoShape 29"/>
          <p:cNvSpPr>
            <a:spLocks/>
          </p:cNvSpPr>
          <p:nvPr/>
        </p:nvSpPr>
        <p:spPr bwMode="auto">
          <a:xfrm rot="-5400000">
            <a:off x="4457700" y="800100"/>
            <a:ext cx="215900" cy="5905500"/>
          </a:xfrm>
          <a:prstGeom prst="leftBrace">
            <a:avLst>
              <a:gd name="adj1" fmla="val 227941"/>
              <a:gd name="adj2" fmla="val 51046"/>
            </a:avLst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>
          <a:xfrm>
            <a:off x="469900" y="838200"/>
            <a:ext cx="8305800" cy="1143000"/>
          </a:xfrm>
        </p:spPr>
        <p:txBody>
          <a:bodyPr/>
          <a:lstStyle/>
          <a:p>
            <a:r>
              <a:rPr lang="en-US"/>
              <a:t>Tips for Multiple Choice Questions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CUSE</a:t>
            </a:r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/>
          <a:srcRect l="13281" t="43530" r="28125" b="21968"/>
          <a:stretch>
            <a:fillRect/>
          </a:stretch>
        </p:blipFill>
        <p:spPr bwMode="auto">
          <a:xfrm>
            <a:off x="1714500" y="3429000"/>
            <a:ext cx="5715000" cy="243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019300" y="4267200"/>
            <a:ext cx="52959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8" name="AutoShape 12"/>
          <p:cNvSpPr>
            <a:spLocks noChangeArrowheads="1"/>
          </p:cNvSpPr>
          <p:nvPr/>
        </p:nvSpPr>
        <p:spPr bwMode="auto">
          <a:xfrm rot="-970473">
            <a:off x="276225" y="4659313"/>
            <a:ext cx="2263775" cy="1036637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15 ESRTs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Elliptical Orbits and Eccentricity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663700"/>
            <a:ext cx="7772400" cy="4114800"/>
          </a:xfrm>
        </p:spPr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50900" y="1727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/>
            <a:r>
              <a:rPr lang="en-US" sz="3200">
                <a:solidFill>
                  <a:schemeClr val="hlink"/>
                </a:solidFill>
              </a:rPr>
              <a:t>Remember: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The ellipse represents the shape of the path a planet travels around the sun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The sun is one of the two foci</a:t>
            </a:r>
          </a:p>
          <a:p>
            <a:pPr marL="342900" indent="-342900" eaLnBrk="0" hangingPunct="0">
              <a:buFontTx/>
              <a:buChar char="•"/>
            </a:pPr>
            <a:r>
              <a:rPr lang="en-US" sz="3200">
                <a:solidFill>
                  <a:schemeClr val="hlink"/>
                </a:solidFill>
              </a:rPr>
              <a:t>The greater the eccentricity, the more oval the ellipse</a:t>
            </a:r>
          </a:p>
          <a:p>
            <a:pPr marL="342900" indent="-342900" eaLnBrk="0" hangingPunct="0"/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587500" y="4800600"/>
            <a:ext cx="5943600" cy="1803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3302000" y="5556250"/>
            <a:ext cx="139700" cy="139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5600700" y="5448300"/>
            <a:ext cx="495300" cy="457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7" name="Group 11"/>
          <p:cNvGrpSpPr>
            <a:grpSpLocks/>
          </p:cNvGrpSpPr>
          <p:nvPr/>
        </p:nvGrpSpPr>
        <p:grpSpPr bwMode="auto">
          <a:xfrm>
            <a:off x="7327900" y="5219700"/>
            <a:ext cx="457200" cy="635000"/>
            <a:chOff x="552" y="3472"/>
            <a:chExt cx="288" cy="400"/>
          </a:xfrm>
        </p:grpSpPr>
        <p:sp>
          <p:nvSpPr>
            <p:cNvPr id="60425" name="Oval 9"/>
            <p:cNvSpPr>
              <a:spLocks noChangeArrowheads="1"/>
            </p:cNvSpPr>
            <p:nvPr/>
          </p:nvSpPr>
          <p:spPr bwMode="auto">
            <a:xfrm>
              <a:off x="552" y="3552"/>
              <a:ext cx="288" cy="2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Line 10"/>
            <p:cNvSpPr>
              <a:spLocks noChangeShapeType="1"/>
            </p:cNvSpPr>
            <p:nvPr/>
          </p:nvSpPr>
          <p:spPr bwMode="auto">
            <a:xfrm flipH="1">
              <a:off x="616" y="3472"/>
              <a:ext cx="160" cy="4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177800" y="1397000"/>
            <a:ext cx="83566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hlink"/>
                </a:solidFill>
              </a:rPr>
              <a:t>The elliptical shape of an orbit causes the distance from the sun to the planet to change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342900"/>
            <a:ext cx="7772400" cy="1143000"/>
          </a:xfrm>
        </p:spPr>
        <p:txBody>
          <a:bodyPr/>
          <a:lstStyle/>
          <a:p>
            <a:r>
              <a:rPr lang="en-US"/>
              <a:t>Elliptical Orbits and Eccentricity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0" y="1663700"/>
            <a:ext cx="7772400" cy="4114800"/>
          </a:xfrm>
        </p:spPr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1587500" y="4800600"/>
            <a:ext cx="5943600" cy="18034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3302000" y="5568950"/>
            <a:ext cx="139700" cy="1397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5626100" y="5422900"/>
            <a:ext cx="495300" cy="4572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49" name="Group 9"/>
          <p:cNvGrpSpPr>
            <a:grpSpLocks/>
          </p:cNvGrpSpPr>
          <p:nvPr/>
        </p:nvGrpSpPr>
        <p:grpSpPr bwMode="auto">
          <a:xfrm>
            <a:off x="7327900" y="5219700"/>
            <a:ext cx="457200" cy="635000"/>
            <a:chOff x="552" y="3472"/>
            <a:chExt cx="288" cy="400"/>
          </a:xfrm>
        </p:grpSpPr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552" y="3552"/>
              <a:ext cx="288" cy="2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1" name="Line 11"/>
            <p:cNvSpPr>
              <a:spLocks noChangeShapeType="1"/>
            </p:cNvSpPr>
            <p:nvPr/>
          </p:nvSpPr>
          <p:spPr bwMode="auto">
            <a:xfrm flipH="1">
              <a:off x="616" y="3472"/>
              <a:ext cx="160" cy="4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4559300" y="2362200"/>
            <a:ext cx="45847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hlink"/>
                </a:solidFill>
              </a:rPr>
              <a:t>When a planet is close to the sun: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– </a:t>
            </a:r>
            <a:r>
              <a:rPr lang="en-US">
                <a:solidFill>
                  <a:schemeClr val="hlink"/>
                </a:solidFill>
              </a:rPr>
              <a:t>Gravitational attraction increases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– </a:t>
            </a:r>
            <a:r>
              <a:rPr lang="en-US">
                <a:solidFill>
                  <a:schemeClr val="hlink"/>
                </a:solidFill>
              </a:rPr>
              <a:t>Apparent diameter increases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– </a:t>
            </a:r>
            <a:r>
              <a:rPr lang="en-US">
                <a:solidFill>
                  <a:schemeClr val="hlink"/>
                </a:solidFill>
              </a:rPr>
              <a:t>Orbital velocity increases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203200" y="2362200"/>
            <a:ext cx="453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hlink"/>
                </a:solidFill>
              </a:rPr>
              <a:t>When a planet is far from the sun: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– </a:t>
            </a:r>
            <a:r>
              <a:rPr lang="en-US">
                <a:solidFill>
                  <a:schemeClr val="hlink"/>
                </a:solidFill>
              </a:rPr>
              <a:t>Gravitational attraction decreases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– </a:t>
            </a:r>
            <a:r>
              <a:rPr lang="en-US">
                <a:solidFill>
                  <a:schemeClr val="hlink"/>
                </a:solidFill>
              </a:rPr>
              <a:t>Apparent diameter decreases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– </a:t>
            </a:r>
            <a:r>
              <a:rPr lang="en-US">
                <a:solidFill>
                  <a:schemeClr val="hlink"/>
                </a:solidFill>
              </a:rPr>
              <a:t>Orbital velocity decreases</a:t>
            </a:r>
          </a:p>
        </p:txBody>
      </p:sp>
      <p:grpSp>
        <p:nvGrpSpPr>
          <p:cNvPr id="61455" name="Group 15"/>
          <p:cNvGrpSpPr>
            <a:grpSpLocks/>
          </p:cNvGrpSpPr>
          <p:nvPr/>
        </p:nvGrpSpPr>
        <p:grpSpPr bwMode="auto">
          <a:xfrm>
            <a:off x="1358900" y="5283200"/>
            <a:ext cx="457200" cy="635000"/>
            <a:chOff x="552" y="3472"/>
            <a:chExt cx="288" cy="400"/>
          </a:xfrm>
        </p:grpSpPr>
        <p:sp>
          <p:nvSpPr>
            <p:cNvPr id="61456" name="Oval 16"/>
            <p:cNvSpPr>
              <a:spLocks noChangeArrowheads="1"/>
            </p:cNvSpPr>
            <p:nvPr/>
          </p:nvSpPr>
          <p:spPr bwMode="auto">
            <a:xfrm>
              <a:off x="552" y="3552"/>
              <a:ext cx="288" cy="26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H="1">
              <a:off x="616" y="3472"/>
              <a:ext cx="160" cy="4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Earthquakes and Epicenters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Epicenter:  location on earth’s surface directly above the focus (where the earthquake originates)</a:t>
            </a:r>
          </a:p>
          <a:p>
            <a:pPr>
              <a:lnSpc>
                <a:spcPct val="90000"/>
              </a:lnSpc>
            </a:pPr>
            <a:r>
              <a:rPr lang="en-US"/>
              <a:t>Distance to the epicenter can be determined if the travel times of the P- and S-waves are known</a:t>
            </a:r>
          </a:p>
          <a:p>
            <a:pPr>
              <a:lnSpc>
                <a:spcPct val="90000"/>
              </a:lnSpc>
            </a:pPr>
            <a:r>
              <a:rPr lang="en-US"/>
              <a:t>Lagtime:  </a:t>
            </a:r>
            <a:r>
              <a:rPr lang="en-US" u="sng"/>
              <a:t>difference</a:t>
            </a:r>
            <a:r>
              <a:rPr lang="en-US"/>
              <a:t> in travel time between the P- and S-waves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Earthquakes and Epicenters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 cstate="print"/>
          <a:srcRect l="42317" t="30907" r="6120" b="6290"/>
          <a:stretch>
            <a:fillRect/>
          </a:stretch>
        </p:blipFill>
        <p:spPr bwMode="auto">
          <a:xfrm>
            <a:off x="2057400" y="1863725"/>
            <a:ext cx="5029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4" name="AutoShape 6"/>
          <p:cNvSpPr>
            <a:spLocks noChangeArrowheads="1"/>
          </p:cNvSpPr>
          <p:nvPr/>
        </p:nvSpPr>
        <p:spPr bwMode="auto">
          <a:xfrm rot="988565">
            <a:off x="620713" y="3530600"/>
            <a:ext cx="1987550" cy="1095375"/>
          </a:xfrm>
          <a:prstGeom prst="homePlate">
            <a:avLst>
              <a:gd name="adj" fmla="val 45362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lag time: </a:t>
            </a:r>
          </a:p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6 min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 cstate="print"/>
          <a:srcRect l="19922" t="23720" r="22527" b="3819"/>
          <a:stretch>
            <a:fillRect/>
          </a:stretch>
        </p:blipFill>
        <p:spPr bwMode="auto">
          <a:xfrm>
            <a:off x="1638300" y="1571625"/>
            <a:ext cx="56134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24" name="AutoShape 12"/>
          <p:cNvSpPr>
            <a:spLocks noChangeArrowheads="1"/>
          </p:cNvSpPr>
          <p:nvPr/>
        </p:nvSpPr>
        <p:spPr bwMode="auto">
          <a:xfrm rot="-970473">
            <a:off x="212725" y="1319213"/>
            <a:ext cx="2263775" cy="1036637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11 ESRTs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6900"/>
            <a:ext cx="7772400" cy="1143000"/>
          </a:xfrm>
        </p:spPr>
        <p:txBody>
          <a:bodyPr/>
          <a:lstStyle/>
          <a:p>
            <a:r>
              <a:rPr lang="en-US"/>
              <a:t>Earthquakes and Epicenters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7515225" y="2886075"/>
            <a:ext cx="1433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Lag time: </a:t>
            </a:r>
          </a:p>
          <a:p>
            <a:r>
              <a:rPr lang="en-US">
                <a:solidFill>
                  <a:schemeClr val="hlink"/>
                </a:solidFill>
              </a:rPr>
              <a:t>6 minutes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19922" t="23720" r="22527" b="3819"/>
          <a:stretch>
            <a:fillRect/>
          </a:stretch>
        </p:blipFill>
        <p:spPr bwMode="auto">
          <a:xfrm>
            <a:off x="1638300" y="1571625"/>
            <a:ext cx="56134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6" name="AutoShape 10"/>
          <p:cNvSpPr>
            <a:spLocks noChangeArrowheads="1"/>
          </p:cNvSpPr>
          <p:nvPr/>
        </p:nvSpPr>
        <p:spPr bwMode="auto">
          <a:xfrm rot="-970473">
            <a:off x="177800" y="1306513"/>
            <a:ext cx="2263775" cy="1036637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11 ESRTs</a:t>
            </a:r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2260600" y="4305300"/>
            <a:ext cx="609600" cy="2222500"/>
            <a:chOff x="1424" y="2712"/>
            <a:chExt cx="384" cy="1400"/>
          </a:xfrm>
        </p:grpSpPr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1424" y="2712"/>
              <a:ext cx="384" cy="1400"/>
            </a:xfrm>
            <a:prstGeom prst="rect">
              <a:avLst/>
            </a:prstGeom>
            <a:solidFill>
              <a:srgbClr val="FFFF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sp>
          <p:nvSpPr>
            <p:cNvPr id="65543" name="Line 7"/>
            <p:cNvSpPr>
              <a:spLocks noChangeShapeType="1"/>
            </p:cNvSpPr>
            <p:nvPr/>
          </p:nvSpPr>
          <p:spPr bwMode="auto">
            <a:xfrm flipV="1">
              <a:off x="1432" y="2936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 flipV="1">
              <a:off x="1432" y="392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7515225" y="2886075"/>
            <a:ext cx="1433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Lag time: </a:t>
            </a:r>
          </a:p>
          <a:p>
            <a:r>
              <a:rPr lang="en-US">
                <a:solidFill>
                  <a:schemeClr val="hlink"/>
                </a:solidFill>
              </a:rPr>
              <a:t>6 minutes</a:t>
            </a:r>
          </a:p>
        </p:txBody>
      </p:sp>
      <p:sp>
        <p:nvSpPr>
          <p:cNvPr id="65548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5969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Earthquakes and Epicenters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19922" t="23720" r="22527" b="3819"/>
          <a:stretch>
            <a:fillRect/>
          </a:stretch>
        </p:blipFill>
        <p:spPr bwMode="auto">
          <a:xfrm>
            <a:off x="1638300" y="1571625"/>
            <a:ext cx="56134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4559300" y="2362200"/>
            <a:ext cx="609600" cy="2222500"/>
            <a:chOff x="1424" y="2712"/>
            <a:chExt cx="384" cy="1400"/>
          </a:xfrm>
        </p:grpSpPr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1424" y="2712"/>
              <a:ext cx="384" cy="1400"/>
            </a:xfrm>
            <a:prstGeom prst="rect">
              <a:avLst/>
            </a:prstGeom>
            <a:solidFill>
              <a:srgbClr val="FFFF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sp>
          <p:nvSpPr>
            <p:cNvPr id="66567" name="Line 7"/>
            <p:cNvSpPr>
              <a:spLocks noChangeShapeType="1"/>
            </p:cNvSpPr>
            <p:nvPr/>
          </p:nvSpPr>
          <p:spPr bwMode="auto">
            <a:xfrm flipV="1">
              <a:off x="1432" y="2936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68" name="Line 8"/>
            <p:cNvSpPr>
              <a:spLocks noChangeShapeType="1"/>
            </p:cNvSpPr>
            <p:nvPr/>
          </p:nvSpPr>
          <p:spPr bwMode="auto">
            <a:xfrm flipV="1">
              <a:off x="1432" y="392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7515225" y="2886075"/>
            <a:ext cx="1433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Lag time: </a:t>
            </a:r>
          </a:p>
          <a:p>
            <a:r>
              <a:rPr lang="en-US">
                <a:solidFill>
                  <a:schemeClr val="hlink"/>
                </a:solidFill>
              </a:rPr>
              <a:t>6 minutes</a:t>
            </a:r>
          </a:p>
        </p:txBody>
      </p: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2235200" y="4305300"/>
            <a:ext cx="609600" cy="2222500"/>
            <a:chOff x="1424" y="2712"/>
            <a:chExt cx="384" cy="1400"/>
          </a:xfrm>
        </p:grpSpPr>
        <p:sp>
          <p:nvSpPr>
            <p:cNvPr id="66572" name="Rectangle 12"/>
            <p:cNvSpPr>
              <a:spLocks noChangeArrowheads="1"/>
            </p:cNvSpPr>
            <p:nvPr/>
          </p:nvSpPr>
          <p:spPr bwMode="auto">
            <a:xfrm>
              <a:off x="1424" y="2712"/>
              <a:ext cx="384" cy="1400"/>
            </a:xfrm>
            <a:prstGeom prst="rect">
              <a:avLst/>
            </a:prstGeom>
            <a:solidFill>
              <a:srgbClr val="FFFF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 flipV="1">
              <a:off x="1432" y="2936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flipV="1">
              <a:off x="1432" y="392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6" name="Line 16"/>
          <p:cNvSpPr>
            <a:spLocks noChangeShapeType="1"/>
          </p:cNvSpPr>
          <p:nvPr/>
        </p:nvSpPr>
        <p:spPr bwMode="auto">
          <a:xfrm flipV="1">
            <a:off x="2806700" y="3848100"/>
            <a:ext cx="1587500" cy="14097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7" name="AutoShape 17"/>
          <p:cNvSpPr>
            <a:spLocks noChangeArrowheads="1"/>
          </p:cNvSpPr>
          <p:nvPr/>
        </p:nvSpPr>
        <p:spPr bwMode="auto">
          <a:xfrm rot="-970473">
            <a:off x="190500" y="1293813"/>
            <a:ext cx="2263775" cy="1036637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11 ESRTs</a:t>
            </a:r>
          </a:p>
        </p:txBody>
      </p:sp>
      <p:sp>
        <p:nvSpPr>
          <p:cNvPr id="66579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5969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Earthquakes and Epicenters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19922" t="23720" r="22527" b="3819"/>
          <a:stretch>
            <a:fillRect/>
          </a:stretch>
        </p:blipFill>
        <p:spPr bwMode="auto">
          <a:xfrm>
            <a:off x="1638300" y="1571625"/>
            <a:ext cx="56134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4559300" y="2362200"/>
            <a:ext cx="609600" cy="2222500"/>
            <a:chOff x="1424" y="2712"/>
            <a:chExt cx="384" cy="1400"/>
          </a:xfrm>
        </p:grpSpPr>
        <p:sp>
          <p:nvSpPr>
            <p:cNvPr id="67590" name="Rectangle 6"/>
            <p:cNvSpPr>
              <a:spLocks noChangeArrowheads="1"/>
            </p:cNvSpPr>
            <p:nvPr/>
          </p:nvSpPr>
          <p:spPr bwMode="auto">
            <a:xfrm>
              <a:off x="1424" y="2712"/>
              <a:ext cx="384" cy="1400"/>
            </a:xfrm>
            <a:prstGeom prst="rect">
              <a:avLst/>
            </a:prstGeom>
            <a:solidFill>
              <a:srgbClr val="FFFF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FFFF66"/>
                </a:solidFill>
              </a:endParaRPr>
            </a:p>
          </p:txBody>
        </p:sp>
        <p:sp>
          <p:nvSpPr>
            <p:cNvPr id="67591" name="Line 7"/>
            <p:cNvSpPr>
              <a:spLocks noChangeShapeType="1"/>
            </p:cNvSpPr>
            <p:nvPr/>
          </p:nvSpPr>
          <p:spPr bwMode="auto">
            <a:xfrm flipV="1">
              <a:off x="1432" y="2936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Line 8"/>
            <p:cNvSpPr>
              <a:spLocks noChangeShapeType="1"/>
            </p:cNvSpPr>
            <p:nvPr/>
          </p:nvSpPr>
          <p:spPr bwMode="auto">
            <a:xfrm flipV="1">
              <a:off x="1432" y="3928"/>
              <a:ext cx="19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7515225" y="2886075"/>
            <a:ext cx="1433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Lag time: </a:t>
            </a:r>
          </a:p>
          <a:p>
            <a:r>
              <a:rPr lang="en-US">
                <a:solidFill>
                  <a:schemeClr val="hlink"/>
                </a:solidFill>
              </a:rPr>
              <a:t>6 minutes</a:t>
            </a:r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4559300" y="4267200"/>
            <a:ext cx="0" cy="19685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4911725" y="5692775"/>
            <a:ext cx="13350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4,400 km</a:t>
            </a:r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 rot="-970473">
            <a:off x="263525" y="1344613"/>
            <a:ext cx="2263775" cy="1036637"/>
          </a:xfrm>
          <a:prstGeom prst="homePlate">
            <a:avLst>
              <a:gd name="adj" fmla="val 5459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11 ESRTs</a:t>
            </a:r>
          </a:p>
        </p:txBody>
      </p:sp>
      <p:sp>
        <p:nvSpPr>
          <p:cNvPr id="67604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5969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Earthquakes and Epicenters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Earthquakes and Epicenters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 cstate="print"/>
          <a:srcRect l="42317" t="30907" r="6120" b="6290"/>
          <a:stretch>
            <a:fillRect/>
          </a:stretch>
        </p:blipFill>
        <p:spPr bwMode="auto">
          <a:xfrm>
            <a:off x="2057400" y="1863725"/>
            <a:ext cx="50292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Earthquakes and Epicenters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4638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/>
              <a:t>To locate the earthquake’s epicenter, a minimum of three seismic stations are needed</a:t>
            </a:r>
          </a:p>
          <a:p>
            <a:pPr>
              <a:lnSpc>
                <a:spcPct val="75000"/>
              </a:lnSpc>
            </a:pPr>
            <a:r>
              <a:rPr lang="en-US"/>
              <a:t>With one station, there are many possible epicenters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826125" y="4697413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Station 1</a:t>
            </a:r>
          </a:p>
        </p:txBody>
      </p:sp>
      <p:grpSp>
        <p:nvGrpSpPr>
          <p:cNvPr id="72715" name="Group 11"/>
          <p:cNvGrpSpPr>
            <a:grpSpLocks/>
          </p:cNvGrpSpPr>
          <p:nvPr/>
        </p:nvGrpSpPr>
        <p:grpSpPr bwMode="auto">
          <a:xfrm>
            <a:off x="4902200" y="3657600"/>
            <a:ext cx="3162300" cy="2946400"/>
            <a:chOff x="3088" y="2304"/>
            <a:chExt cx="1992" cy="1856"/>
          </a:xfrm>
        </p:grpSpPr>
        <p:sp>
          <p:nvSpPr>
            <p:cNvPr id="72716" name="Oval 12"/>
            <p:cNvSpPr>
              <a:spLocks noChangeArrowheads="1"/>
            </p:cNvSpPr>
            <p:nvPr/>
          </p:nvSpPr>
          <p:spPr bwMode="auto">
            <a:xfrm>
              <a:off x="3088" y="2304"/>
              <a:ext cx="1992" cy="1856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13"/>
            <p:cNvSpPr>
              <a:spLocks noChangeArrowheads="1"/>
            </p:cNvSpPr>
            <p:nvPr/>
          </p:nvSpPr>
          <p:spPr bwMode="auto">
            <a:xfrm>
              <a:off x="4036" y="3191"/>
              <a:ext cx="72" cy="5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Read</a:t>
            </a:r>
            <a:r>
              <a:rPr lang="en-US"/>
              <a:t> the question and try to answer </a:t>
            </a:r>
            <a:r>
              <a:rPr lang="en-US" u="sng"/>
              <a:t>before</a:t>
            </a:r>
            <a:r>
              <a:rPr lang="en-US"/>
              <a:t> looking at the choices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 cstate="print"/>
          <a:srcRect l="13281" t="43530" r="28125" b="21968"/>
          <a:stretch>
            <a:fillRect/>
          </a:stretch>
        </p:blipFill>
        <p:spPr bwMode="auto">
          <a:xfrm>
            <a:off x="1714500" y="3429000"/>
            <a:ext cx="5715000" cy="243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69900" y="838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FF66"/>
                </a:solidFill>
              </a:rPr>
              <a:t>Tips for Multiple Choice Questions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Earthquakes and Epicenters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46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With two stations, there are only two possible epicenters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826125" y="4697413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Station 1</a:t>
            </a:r>
          </a:p>
        </p:txBody>
      </p:sp>
      <p:sp>
        <p:nvSpPr>
          <p:cNvPr id="73735" name="Oval 7"/>
          <p:cNvSpPr>
            <a:spLocks noChangeArrowheads="1"/>
          </p:cNvSpPr>
          <p:nvPr/>
        </p:nvSpPr>
        <p:spPr bwMode="auto">
          <a:xfrm>
            <a:off x="1597025" y="2933700"/>
            <a:ext cx="4051300" cy="36703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Oval 8"/>
          <p:cNvSpPr>
            <a:spLocks noChangeArrowheads="1"/>
          </p:cNvSpPr>
          <p:nvPr/>
        </p:nvSpPr>
        <p:spPr bwMode="auto">
          <a:xfrm>
            <a:off x="3575050" y="4730750"/>
            <a:ext cx="114300" cy="88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897188" y="4216400"/>
            <a:ext cx="151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Station 2</a:t>
            </a:r>
          </a:p>
        </p:txBody>
      </p:sp>
      <p:grpSp>
        <p:nvGrpSpPr>
          <p:cNvPr id="73738" name="Group 10"/>
          <p:cNvGrpSpPr>
            <a:grpSpLocks/>
          </p:cNvGrpSpPr>
          <p:nvPr/>
        </p:nvGrpSpPr>
        <p:grpSpPr bwMode="auto">
          <a:xfrm>
            <a:off x="4902200" y="3657600"/>
            <a:ext cx="3162300" cy="2946400"/>
            <a:chOff x="3088" y="2304"/>
            <a:chExt cx="1992" cy="1856"/>
          </a:xfrm>
        </p:grpSpPr>
        <p:sp>
          <p:nvSpPr>
            <p:cNvPr id="73739" name="Oval 11"/>
            <p:cNvSpPr>
              <a:spLocks noChangeArrowheads="1"/>
            </p:cNvSpPr>
            <p:nvPr/>
          </p:nvSpPr>
          <p:spPr bwMode="auto">
            <a:xfrm>
              <a:off x="3088" y="2304"/>
              <a:ext cx="1992" cy="1856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Oval 12"/>
            <p:cNvSpPr>
              <a:spLocks noChangeArrowheads="1"/>
            </p:cNvSpPr>
            <p:nvPr/>
          </p:nvSpPr>
          <p:spPr bwMode="auto">
            <a:xfrm>
              <a:off x="4036" y="3191"/>
              <a:ext cx="72" cy="5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Earthquakes and Epicenters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463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With three stations, there is only one possible epicenters</a:t>
            </a:r>
          </a:p>
        </p:txBody>
      </p:sp>
      <p:grpSp>
        <p:nvGrpSpPr>
          <p:cNvPr id="74765" name="Group 13"/>
          <p:cNvGrpSpPr>
            <a:grpSpLocks/>
          </p:cNvGrpSpPr>
          <p:nvPr/>
        </p:nvGrpSpPr>
        <p:grpSpPr bwMode="auto">
          <a:xfrm>
            <a:off x="4902200" y="3657600"/>
            <a:ext cx="3162300" cy="2946400"/>
            <a:chOff x="3088" y="2304"/>
            <a:chExt cx="1992" cy="1856"/>
          </a:xfrm>
        </p:grpSpPr>
        <p:sp>
          <p:nvSpPr>
            <p:cNvPr id="74756" name="Oval 4"/>
            <p:cNvSpPr>
              <a:spLocks noChangeArrowheads="1"/>
            </p:cNvSpPr>
            <p:nvPr/>
          </p:nvSpPr>
          <p:spPr bwMode="auto">
            <a:xfrm>
              <a:off x="3088" y="2304"/>
              <a:ext cx="1992" cy="1856"/>
            </a:xfrm>
            <a:prstGeom prst="ellipse">
              <a:avLst/>
            </a:prstGeom>
            <a:noFill/>
            <a:ln w="38100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7" name="Oval 5"/>
            <p:cNvSpPr>
              <a:spLocks noChangeArrowheads="1"/>
            </p:cNvSpPr>
            <p:nvPr/>
          </p:nvSpPr>
          <p:spPr bwMode="auto">
            <a:xfrm>
              <a:off x="4036" y="3191"/>
              <a:ext cx="72" cy="5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826125" y="4697413"/>
            <a:ext cx="147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Station 1</a:t>
            </a:r>
          </a:p>
        </p:txBody>
      </p:sp>
      <p:sp>
        <p:nvSpPr>
          <p:cNvPr id="74759" name="Oval 7"/>
          <p:cNvSpPr>
            <a:spLocks noChangeArrowheads="1"/>
          </p:cNvSpPr>
          <p:nvPr/>
        </p:nvSpPr>
        <p:spPr bwMode="auto">
          <a:xfrm>
            <a:off x="1597025" y="2933700"/>
            <a:ext cx="4051300" cy="36703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Oval 8"/>
          <p:cNvSpPr>
            <a:spLocks noChangeArrowheads="1"/>
          </p:cNvSpPr>
          <p:nvPr/>
        </p:nvSpPr>
        <p:spPr bwMode="auto">
          <a:xfrm>
            <a:off x="3575050" y="4730750"/>
            <a:ext cx="114300" cy="88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2897188" y="4216400"/>
            <a:ext cx="151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Station 2</a:t>
            </a:r>
          </a:p>
        </p:txBody>
      </p:sp>
      <p:sp>
        <p:nvSpPr>
          <p:cNvPr id="74762" name="Oval 10"/>
          <p:cNvSpPr>
            <a:spLocks noChangeArrowheads="1"/>
          </p:cNvSpPr>
          <p:nvPr/>
        </p:nvSpPr>
        <p:spPr bwMode="auto">
          <a:xfrm>
            <a:off x="4902200" y="2451100"/>
            <a:ext cx="1892300" cy="17653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Oval 11"/>
          <p:cNvSpPr>
            <a:spLocks noChangeArrowheads="1"/>
          </p:cNvSpPr>
          <p:nvPr/>
        </p:nvSpPr>
        <p:spPr bwMode="auto">
          <a:xfrm>
            <a:off x="5797550" y="3308350"/>
            <a:ext cx="114300" cy="8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065713" y="2851150"/>
            <a:ext cx="151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  <a:latin typeface="Comic Sans MS" pitchFamily="66" charset="0"/>
              </a:rPr>
              <a:t>Station 3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Summary…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92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Be prepared for test day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Get supplies together the night before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Get a good nights sleep and breakfast</a:t>
            </a:r>
          </a:p>
          <a:p>
            <a:pPr>
              <a:lnSpc>
                <a:spcPct val="90000"/>
              </a:lnSpc>
            </a:pPr>
            <a:r>
              <a:rPr lang="en-US" sz="2800"/>
              <a:t>Start studying now</a:t>
            </a:r>
          </a:p>
          <a:p>
            <a:pPr>
              <a:lnSpc>
                <a:spcPct val="90000"/>
              </a:lnSpc>
            </a:pPr>
            <a:r>
              <a:rPr lang="en-US" sz="2800"/>
              <a:t>If you don’t understand a topic, ask for help before the test</a:t>
            </a:r>
            <a:endParaRPr lang="en-US" sz="2800" u="sng"/>
          </a:p>
          <a:p>
            <a:pPr>
              <a:lnSpc>
                <a:spcPct val="90000"/>
              </a:lnSpc>
            </a:pPr>
            <a:r>
              <a:rPr lang="en-US" sz="2800"/>
              <a:t>Practice test taking strategies</a:t>
            </a:r>
          </a:p>
          <a:p>
            <a:pPr>
              <a:lnSpc>
                <a:spcPct val="90000"/>
              </a:lnSpc>
            </a:pPr>
            <a:r>
              <a:rPr lang="en-US" sz="2800"/>
              <a:t>During the exam: Take your time and read carefully</a:t>
            </a:r>
          </a:p>
          <a:p>
            <a:pPr>
              <a:lnSpc>
                <a:spcPct val="90000"/>
              </a:lnSpc>
            </a:pPr>
            <a:r>
              <a:rPr lang="en-US" sz="2800"/>
              <a:t>Check your work if time is left</a:t>
            </a:r>
          </a:p>
          <a:p>
            <a:pPr>
              <a:lnSpc>
                <a:spcPct val="90000"/>
              </a:lnSpc>
            </a:pPr>
            <a:r>
              <a:rPr lang="en-US" sz="2800"/>
              <a:t>Relax and take a deep breath!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725863" y="6919913"/>
            <a:ext cx="115887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yourself if the ESRTs can be used</a:t>
            </a:r>
          </a:p>
          <a:p>
            <a:r>
              <a:rPr lang="en-US" dirty="0" smtClean="0"/>
              <a:t>Circle all numbers in the question</a:t>
            </a:r>
            <a:endParaRPr lang="en-US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 l="31250" t="42453" r="7813" b="29515"/>
          <a:stretch>
            <a:fillRect/>
          </a:stretch>
        </p:blipFill>
        <p:spPr bwMode="auto">
          <a:xfrm>
            <a:off x="1600200" y="3429000"/>
            <a:ext cx="594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69900" y="838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FF66"/>
                </a:solidFill>
              </a:rPr>
              <a:t>Tips for Multiple Choice Questions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 l="18750" t="25201" r="15625" b="3639"/>
          <a:stretch>
            <a:fillRect/>
          </a:stretch>
        </p:blipFill>
        <p:spPr bwMode="auto">
          <a:xfrm>
            <a:off x="2819400" y="1752600"/>
            <a:ext cx="601980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09600" y="2287588"/>
            <a:ext cx="21748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Dry Bulb: 2</a:t>
            </a:r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°C</a:t>
            </a:r>
          </a:p>
          <a:p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Wet Bulb: -1° C</a:t>
            </a:r>
          </a:p>
          <a:p>
            <a:endParaRPr lang="en-US">
              <a:solidFill>
                <a:schemeClr val="hlink"/>
              </a:solidFill>
              <a:cs typeface="Times New Roman" pitchFamily="18" charset="0"/>
            </a:endParaRPr>
          </a:p>
          <a:p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Difference: 3°</a:t>
            </a:r>
          </a:p>
          <a:p>
            <a:endParaRPr lang="en-US">
              <a:solidFill>
                <a:schemeClr val="hlink"/>
              </a:solidFill>
              <a:cs typeface="Times New Roman" pitchFamily="18" charset="0"/>
            </a:endParaRPr>
          </a:p>
          <a:p>
            <a:r>
              <a:rPr lang="en-US">
                <a:solidFill>
                  <a:schemeClr val="hlink"/>
                </a:solidFill>
                <a:cs typeface="Times New Roman" pitchFamily="18" charset="0"/>
              </a:rPr>
              <a:t>Answer: 51%</a:t>
            </a:r>
            <a:r>
              <a:rPr 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048000" y="4114800"/>
            <a:ext cx="2895600" cy="2286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572000" y="2362200"/>
            <a:ext cx="304800" cy="20574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4343400" y="3962400"/>
            <a:ext cx="6858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20269435">
            <a:off x="852488" y="5441950"/>
            <a:ext cx="2189162" cy="995363"/>
          </a:xfrm>
          <a:prstGeom prst="homePlate">
            <a:avLst>
              <a:gd name="adj" fmla="val 54984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ctr"/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pg. 12 ESRTs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469900" y="838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FF66"/>
                </a:solidFill>
              </a:rPr>
              <a:t>Tips for Multiple Choice Questions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your yourself if the ESRTs can be used</a:t>
            </a:r>
          </a:p>
          <a:p>
            <a:r>
              <a:rPr lang="en-US"/>
              <a:t>Make sure you know what is in the ESRTs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/>
          <a:srcRect l="31250" t="42453" r="7813" b="29515"/>
          <a:stretch>
            <a:fillRect/>
          </a:stretch>
        </p:blipFill>
        <p:spPr bwMode="auto">
          <a:xfrm>
            <a:off x="1600200" y="3429000"/>
            <a:ext cx="594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69900" y="838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rgbClr val="FFFF66"/>
                </a:solidFill>
              </a:rPr>
              <a:t>Tips for Multiple Choice Questions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 Review 2.0">
  <a:themeElements>
    <a:clrScheme name="ES Review 2.0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 Review 2.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 Review 2.0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 Review 2.0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 Review 2.0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 Review 2.0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 Review 2.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 Review 2.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 Review 2.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Settings\Owner\Application Data\Microsoft\Templates\ES Review 2.0.pot</Template>
  <TotalTime>931</TotalTime>
  <Words>1463</Words>
  <Application>Microsoft Office PowerPoint</Application>
  <PresentationFormat>On-screen Show (4:3)</PresentationFormat>
  <Paragraphs>313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ES Review 2.0</vt:lpstr>
      <vt:lpstr>Regents Review Physical Setting/Earth Science </vt:lpstr>
      <vt:lpstr>Be Prepared for Exam Day</vt:lpstr>
      <vt:lpstr>Review and Study Ideas</vt:lpstr>
      <vt:lpstr>Exam Format</vt:lpstr>
      <vt:lpstr>Tips for Multiple Choice Questions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Constructed Response Questions</vt:lpstr>
      <vt:lpstr>Tips for Constructed Response Questions</vt:lpstr>
      <vt:lpstr>Constructed Response – Practice 1</vt:lpstr>
      <vt:lpstr>Constructed Response – Practice 1</vt:lpstr>
      <vt:lpstr>Constructed Response – Practice 1</vt:lpstr>
      <vt:lpstr>Constructed Response – Practice 1</vt:lpstr>
      <vt:lpstr>Constructed Response – Practice 1</vt:lpstr>
      <vt:lpstr>Constructed Response – Practice 2</vt:lpstr>
      <vt:lpstr>Constructed Response – Practice 2</vt:lpstr>
      <vt:lpstr>Constructed Response – Practice 2</vt:lpstr>
      <vt:lpstr>Constructed Response – Practice 2</vt:lpstr>
      <vt:lpstr>Constructed Response – Practice 2</vt:lpstr>
      <vt:lpstr>Constructed Response – Practice 3</vt:lpstr>
      <vt:lpstr>Constructed Response – Practice 3</vt:lpstr>
      <vt:lpstr>Constructed Response – Practice 3</vt:lpstr>
      <vt:lpstr>Constructed Response – Practice 3</vt:lpstr>
      <vt:lpstr>Constructed Response – Practice 3</vt:lpstr>
      <vt:lpstr>Constructed Response – Practice 3</vt:lpstr>
      <vt:lpstr>Constructed Response – Practice 3</vt:lpstr>
      <vt:lpstr>Constructed Response – Practice 3</vt:lpstr>
      <vt:lpstr>Constructed Response – Practice 3</vt:lpstr>
      <vt:lpstr>Constructed Response – Practice 3</vt:lpstr>
      <vt:lpstr>Constructed Response – Practice 3</vt:lpstr>
      <vt:lpstr>Constructed Response – Practice 3</vt:lpstr>
      <vt:lpstr>Constructed Response – Practice 3</vt:lpstr>
      <vt:lpstr>Constructed Response – Practice 3</vt:lpstr>
      <vt:lpstr>Constructed Response – Practice 3</vt:lpstr>
      <vt:lpstr>Midpoint</vt:lpstr>
      <vt:lpstr>Earth Science Reference Tables</vt:lpstr>
      <vt:lpstr>Laboratory Performance Test</vt:lpstr>
      <vt:lpstr>Minerals</vt:lpstr>
      <vt:lpstr>Igneous Rocks</vt:lpstr>
      <vt:lpstr>Sedimentary Rocks</vt:lpstr>
      <vt:lpstr>Metamorphic Rocks</vt:lpstr>
      <vt:lpstr>Elliptical Orbits and Eccentricity </vt:lpstr>
      <vt:lpstr>Elliptical Orbits and Eccentricity </vt:lpstr>
      <vt:lpstr>Elliptical Orbits and Eccentricity</vt:lpstr>
      <vt:lpstr>Elliptical Orbits and Eccentricity</vt:lpstr>
      <vt:lpstr>Earthquakes and Epicenters</vt:lpstr>
      <vt:lpstr>Earthquakes and Epicenters</vt:lpstr>
      <vt:lpstr>Earthquakes and Epicenters</vt:lpstr>
      <vt:lpstr>Earthquakes and Epicenters</vt:lpstr>
      <vt:lpstr>Earthquakes and Epicenters</vt:lpstr>
      <vt:lpstr>Earthquakes and Epicenters</vt:lpstr>
      <vt:lpstr>Earthquakes and Epicenters</vt:lpstr>
      <vt:lpstr>Earthquakes and Epicenters</vt:lpstr>
      <vt:lpstr>Earthquakes and Epicenters</vt:lpstr>
      <vt:lpstr>Earthquakes and Epicenters</vt:lpstr>
      <vt:lpstr>In Summary…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Jason</dc:creator>
  <cp:lastModifiedBy>user</cp:lastModifiedBy>
  <cp:revision>60</cp:revision>
  <dcterms:created xsi:type="dcterms:W3CDTF">2010-03-15T21:56:28Z</dcterms:created>
  <dcterms:modified xsi:type="dcterms:W3CDTF">2012-05-29T19:12:40Z</dcterms:modified>
</cp:coreProperties>
</file>