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68BF5-E77D-4CEF-97C3-1BC178C16F3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AC80F-04B6-4719-AC23-397F225E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9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1561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4099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684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001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Shape 5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321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491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Shape 5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2732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Shape 5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1210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Shape 5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6428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4985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27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6307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Shape 5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5196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8732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Shape 5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5632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Shape 5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7199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297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7448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2467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Shape 6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3180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4034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9853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1386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700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751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7549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866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6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4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21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72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609600" y="1447800"/>
            <a:ext cx="10972800" cy="17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973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itle and Tab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 rot="5400000">
            <a:off x="7277100" y="1790700"/>
            <a:ext cx="5867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 rot="5400000">
            <a:off x="1689100" y="-850900"/>
            <a:ext cx="5867400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4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3848100" y="-1638300"/>
            <a:ext cx="44958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3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5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3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4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4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4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1847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7" name="Shape 7"/>
            <p:cNvSpPr/>
            <p:nvPr/>
          </p:nvSpPr>
          <p:spPr>
            <a:xfrm>
              <a:off x="0" y="4876800"/>
              <a:ext cx="9144000" cy="1981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0" y="0"/>
              <a:ext cx="9144000" cy="4876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001847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Shape 9"/>
          <p:cNvSpPr/>
          <p:nvPr/>
        </p:nvSpPr>
        <p:spPr>
          <a:xfrm>
            <a:off x="8331200" y="6262687"/>
            <a:ext cx="3860800" cy="609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0" y="120000"/>
                </a:lnTo>
                <a:lnTo>
                  <a:pt x="0" y="0"/>
                </a:lnTo>
                <a:lnTo>
                  <a:pt x="120000" y="0"/>
                </a:lnTo>
                <a:lnTo>
                  <a:pt x="120000" y="120000"/>
                </a:lnTo>
                <a:lnTo>
                  <a:pt x="120000" y="12000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hlink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Shape 10"/>
          <p:cNvGrpSpPr/>
          <p:nvPr/>
        </p:nvGrpSpPr>
        <p:grpSpPr>
          <a:xfrm>
            <a:off x="0" y="6019801"/>
            <a:ext cx="10464800" cy="857249"/>
            <a:chOff x="0" y="6019800"/>
            <a:chExt cx="7848600" cy="857249"/>
          </a:xfrm>
        </p:grpSpPr>
        <p:sp>
          <p:nvSpPr>
            <p:cNvPr id="11" name="Shape 11"/>
            <p:cNvSpPr/>
            <p:nvPr/>
          </p:nvSpPr>
          <p:spPr>
            <a:xfrm>
              <a:off x="2362200" y="6019800"/>
              <a:ext cx="5143500" cy="850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000" y="105000"/>
                  </a:moveTo>
                  <a:lnTo>
                    <a:pt x="110925" y="88432"/>
                  </a:lnTo>
                  <a:lnTo>
                    <a:pt x="107814" y="83955"/>
                  </a:lnTo>
                  <a:lnTo>
                    <a:pt x="99185" y="51044"/>
                  </a:lnTo>
                  <a:lnTo>
                    <a:pt x="94555" y="16567"/>
                  </a:lnTo>
                  <a:lnTo>
                    <a:pt x="91000" y="1567"/>
                  </a:lnTo>
                  <a:lnTo>
                    <a:pt x="89000" y="10522"/>
                  </a:lnTo>
                  <a:lnTo>
                    <a:pt x="84777" y="16567"/>
                  </a:lnTo>
                  <a:lnTo>
                    <a:pt x="79037" y="16567"/>
                  </a:lnTo>
                  <a:lnTo>
                    <a:pt x="75703" y="28656"/>
                  </a:lnTo>
                  <a:lnTo>
                    <a:pt x="65740" y="49701"/>
                  </a:lnTo>
                  <a:lnTo>
                    <a:pt x="59333" y="40522"/>
                  </a:lnTo>
                  <a:lnTo>
                    <a:pt x="57777" y="22611"/>
                  </a:lnTo>
                  <a:lnTo>
                    <a:pt x="57111" y="19477"/>
                  </a:lnTo>
                  <a:lnTo>
                    <a:pt x="53555" y="13432"/>
                  </a:lnTo>
                  <a:lnTo>
                    <a:pt x="50925" y="16567"/>
                  </a:lnTo>
                  <a:lnTo>
                    <a:pt x="48481" y="19477"/>
                  </a:lnTo>
                  <a:lnTo>
                    <a:pt x="46037" y="2910"/>
                  </a:lnTo>
                  <a:lnTo>
                    <a:pt x="45370" y="0"/>
                  </a:lnTo>
                  <a:lnTo>
                    <a:pt x="44037" y="0"/>
                  </a:lnTo>
                  <a:lnTo>
                    <a:pt x="40962" y="7611"/>
                  </a:lnTo>
                  <a:lnTo>
                    <a:pt x="40962" y="7611"/>
                  </a:lnTo>
                  <a:lnTo>
                    <a:pt x="40518" y="8955"/>
                  </a:lnTo>
                  <a:lnTo>
                    <a:pt x="39629" y="12089"/>
                  </a:lnTo>
                  <a:lnTo>
                    <a:pt x="38296" y="16567"/>
                  </a:lnTo>
                  <a:lnTo>
                    <a:pt x="37185" y="16567"/>
                  </a:lnTo>
                  <a:lnTo>
                    <a:pt x="36518" y="16567"/>
                  </a:lnTo>
                  <a:lnTo>
                    <a:pt x="35407" y="18134"/>
                  </a:lnTo>
                  <a:lnTo>
                    <a:pt x="34074" y="21044"/>
                  </a:lnTo>
                  <a:lnTo>
                    <a:pt x="32740" y="23955"/>
                  </a:lnTo>
                  <a:lnTo>
                    <a:pt x="31222" y="28656"/>
                  </a:lnTo>
                  <a:lnTo>
                    <a:pt x="30111" y="31567"/>
                  </a:lnTo>
                  <a:lnTo>
                    <a:pt x="29222" y="33134"/>
                  </a:lnTo>
                  <a:lnTo>
                    <a:pt x="29000" y="34477"/>
                  </a:lnTo>
                  <a:lnTo>
                    <a:pt x="20592" y="51044"/>
                  </a:lnTo>
                  <a:lnTo>
                    <a:pt x="14592" y="65820"/>
                  </a:lnTo>
                  <a:lnTo>
                    <a:pt x="3962" y="103432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16000" y="105000"/>
                  </a:lnTo>
                  <a:lnTo>
                    <a:pt x="116000" y="105000"/>
                  </a:lnTo>
                  <a:close/>
                </a:path>
              </a:pathLst>
            </a:custGeom>
            <a:gradFill>
              <a:gsLst>
                <a:gs pos="0">
                  <a:srgbClr val="847864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Shape 12"/>
            <p:cNvGrpSpPr/>
            <p:nvPr/>
          </p:nvGrpSpPr>
          <p:grpSpPr>
            <a:xfrm>
              <a:off x="3946525" y="6019800"/>
              <a:ext cx="3902075" cy="857249"/>
              <a:chOff x="3946525" y="6019800"/>
              <a:chExt cx="3902075" cy="857249"/>
            </a:xfrm>
          </p:grpSpPr>
          <p:sp>
            <p:nvSpPr>
              <p:cNvPr id="13" name="Shape 13"/>
              <p:cNvSpPr/>
              <p:nvPr/>
            </p:nvSpPr>
            <p:spPr>
              <a:xfrm>
                <a:off x="6267450" y="6030912"/>
                <a:ext cx="1581150" cy="8461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6626" y="83977"/>
                    </a:moveTo>
                    <a:lnTo>
                      <a:pt x="59638" y="83302"/>
                    </a:lnTo>
                    <a:lnTo>
                      <a:pt x="33734" y="56060"/>
                    </a:lnTo>
                    <a:lnTo>
                      <a:pt x="15301" y="14859"/>
                    </a:lnTo>
                    <a:lnTo>
                      <a:pt x="0" y="0"/>
                    </a:lnTo>
                    <a:lnTo>
                      <a:pt x="2650" y="5853"/>
                    </a:lnTo>
                    <a:lnTo>
                      <a:pt x="0" y="14634"/>
                    </a:lnTo>
                    <a:lnTo>
                      <a:pt x="3614" y="26791"/>
                    </a:lnTo>
                    <a:lnTo>
                      <a:pt x="9036" y="54709"/>
                    </a:lnTo>
                    <a:lnTo>
                      <a:pt x="5421" y="95009"/>
                    </a:lnTo>
                    <a:lnTo>
                      <a:pt x="24096" y="74071"/>
                    </a:lnTo>
                    <a:lnTo>
                      <a:pt x="73734" y="120000"/>
                    </a:lnTo>
                    <a:lnTo>
                      <a:pt x="120000" y="119099"/>
                    </a:lnTo>
                    <a:lnTo>
                      <a:pt x="99759" y="106491"/>
                    </a:lnTo>
                    <a:lnTo>
                      <a:pt x="76626" y="8397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4249737" y="6019800"/>
                <a:ext cx="295275" cy="6270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225" y="0"/>
                    </a:moveTo>
                    <a:lnTo>
                      <a:pt x="34838" y="6118"/>
                    </a:lnTo>
                    <a:lnTo>
                      <a:pt x="15483" y="10198"/>
                    </a:lnTo>
                    <a:lnTo>
                      <a:pt x="11612" y="22436"/>
                    </a:lnTo>
                    <a:lnTo>
                      <a:pt x="27096" y="38753"/>
                    </a:lnTo>
                    <a:lnTo>
                      <a:pt x="30967" y="55070"/>
                    </a:lnTo>
                    <a:lnTo>
                      <a:pt x="0" y="120000"/>
                    </a:lnTo>
                    <a:lnTo>
                      <a:pt x="34838" y="79206"/>
                    </a:lnTo>
                    <a:lnTo>
                      <a:pt x="54193" y="73427"/>
                    </a:lnTo>
                    <a:lnTo>
                      <a:pt x="81290" y="42832"/>
                    </a:lnTo>
                    <a:lnTo>
                      <a:pt x="92903" y="40793"/>
                    </a:lnTo>
                    <a:lnTo>
                      <a:pt x="92903" y="30594"/>
                    </a:lnTo>
                    <a:lnTo>
                      <a:pt x="120000" y="22436"/>
                    </a:lnTo>
                    <a:lnTo>
                      <a:pt x="104516" y="20396"/>
                    </a:lnTo>
                    <a:lnTo>
                      <a:pt x="23225" y="0"/>
                    </a:lnTo>
                    <a:lnTo>
                      <a:pt x="232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4810125" y="6180137"/>
                <a:ext cx="600075" cy="4302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714" y="0"/>
                    </a:moveTo>
                    <a:lnTo>
                      <a:pt x="3809" y="5756"/>
                    </a:lnTo>
                    <a:lnTo>
                      <a:pt x="0" y="17712"/>
                    </a:lnTo>
                    <a:lnTo>
                      <a:pt x="19047" y="53579"/>
                    </a:lnTo>
                    <a:lnTo>
                      <a:pt x="98412" y="120000"/>
                    </a:lnTo>
                    <a:lnTo>
                      <a:pt x="92063" y="61549"/>
                    </a:lnTo>
                    <a:lnTo>
                      <a:pt x="120000" y="33653"/>
                    </a:lnTo>
                    <a:lnTo>
                      <a:pt x="79682" y="41623"/>
                    </a:lnTo>
                    <a:lnTo>
                      <a:pt x="28571" y="23911"/>
                    </a:lnTo>
                    <a:lnTo>
                      <a:pt x="5714" y="0"/>
                    </a:lnTo>
                    <a:lnTo>
                      <a:pt x="5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5759450" y="6137275"/>
                <a:ext cx="246062" cy="1174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825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645" y="10909"/>
                    </a:lnTo>
                    <a:lnTo>
                      <a:pt x="4645" y="32727"/>
                    </a:lnTo>
                    <a:lnTo>
                      <a:pt x="0" y="43636"/>
                    </a:lnTo>
                    <a:lnTo>
                      <a:pt x="60387" y="109090"/>
                    </a:lnTo>
                    <a:lnTo>
                      <a:pt x="74322" y="76363"/>
                    </a:lnTo>
                    <a:lnTo>
                      <a:pt x="120000" y="120000"/>
                    </a:lnTo>
                    <a:lnTo>
                      <a:pt x="97548" y="43636"/>
                    </a:lnTo>
                    <a:lnTo>
                      <a:pt x="115354" y="0"/>
                    </a:lnTo>
                    <a:lnTo>
                      <a:pt x="88258" y="0"/>
                    </a:lnTo>
                    <a:lnTo>
                      <a:pt x="8825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3946525" y="6126162"/>
                <a:ext cx="66675" cy="1285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7142" y="60000"/>
                    </a:moveTo>
                    <a:lnTo>
                      <a:pt x="0" y="30000"/>
                    </a:lnTo>
                    <a:lnTo>
                      <a:pt x="34285" y="10000"/>
                    </a:lnTo>
                    <a:lnTo>
                      <a:pt x="0" y="10000"/>
                    </a:lnTo>
                    <a:lnTo>
                      <a:pt x="34285" y="10000"/>
                    </a:lnTo>
                    <a:lnTo>
                      <a:pt x="68571" y="10000"/>
                    </a:lnTo>
                    <a:lnTo>
                      <a:pt x="102857" y="10000"/>
                    </a:lnTo>
                    <a:lnTo>
                      <a:pt x="120000" y="0"/>
                    </a:lnTo>
                    <a:lnTo>
                      <a:pt x="85714" y="30000"/>
                    </a:lnTo>
                    <a:lnTo>
                      <a:pt x="120000" y="80000"/>
                    </a:lnTo>
                    <a:lnTo>
                      <a:pt x="34285" y="120000"/>
                    </a:lnTo>
                    <a:lnTo>
                      <a:pt x="17142" y="60000"/>
                    </a:lnTo>
                    <a:lnTo>
                      <a:pt x="17142" y="6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" name="Shape 18"/>
            <p:cNvSpPr/>
            <p:nvPr/>
          </p:nvSpPr>
          <p:spPr>
            <a:xfrm>
              <a:off x="0" y="6019800"/>
              <a:ext cx="6311900" cy="8493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19818" y="120000"/>
                  </a:lnTo>
                  <a:lnTo>
                    <a:pt x="116016" y="115901"/>
                  </a:lnTo>
                  <a:lnTo>
                    <a:pt x="75060" y="69449"/>
                  </a:lnTo>
                  <a:lnTo>
                    <a:pt x="61539" y="8197"/>
                  </a:lnTo>
                  <a:lnTo>
                    <a:pt x="57555" y="5464"/>
                  </a:lnTo>
                  <a:lnTo>
                    <a:pt x="56830" y="12296"/>
                  </a:lnTo>
                  <a:lnTo>
                    <a:pt x="56106" y="12296"/>
                  </a:lnTo>
                  <a:lnTo>
                    <a:pt x="55231" y="6831"/>
                  </a:lnTo>
                  <a:lnTo>
                    <a:pt x="51428" y="23225"/>
                  </a:lnTo>
                  <a:lnTo>
                    <a:pt x="48531" y="28690"/>
                  </a:lnTo>
                  <a:lnTo>
                    <a:pt x="47112" y="30056"/>
                  </a:lnTo>
                  <a:lnTo>
                    <a:pt x="45120" y="23225"/>
                  </a:lnTo>
                  <a:lnTo>
                    <a:pt x="40955" y="28690"/>
                  </a:lnTo>
                  <a:lnTo>
                    <a:pt x="38782" y="5464"/>
                  </a:lnTo>
                  <a:lnTo>
                    <a:pt x="38631" y="4098"/>
                  </a:lnTo>
                  <a:lnTo>
                    <a:pt x="38088" y="2732"/>
                  </a:lnTo>
                  <a:lnTo>
                    <a:pt x="37364" y="1366"/>
                  </a:lnTo>
                  <a:lnTo>
                    <a:pt x="36820" y="0"/>
                  </a:lnTo>
                  <a:lnTo>
                    <a:pt x="36096" y="0"/>
                  </a:lnTo>
                  <a:lnTo>
                    <a:pt x="35191" y="0"/>
                  </a:lnTo>
                  <a:lnTo>
                    <a:pt x="34466" y="0"/>
                  </a:lnTo>
                  <a:lnTo>
                    <a:pt x="34285" y="0"/>
                  </a:lnTo>
                  <a:lnTo>
                    <a:pt x="34104" y="0"/>
                  </a:lnTo>
                  <a:lnTo>
                    <a:pt x="33923" y="1366"/>
                  </a:lnTo>
                  <a:lnTo>
                    <a:pt x="33742" y="2732"/>
                  </a:lnTo>
                  <a:lnTo>
                    <a:pt x="33199" y="4098"/>
                  </a:lnTo>
                  <a:lnTo>
                    <a:pt x="32837" y="4098"/>
                  </a:lnTo>
                  <a:lnTo>
                    <a:pt x="32293" y="5464"/>
                  </a:lnTo>
                  <a:lnTo>
                    <a:pt x="31750" y="6831"/>
                  </a:lnTo>
                  <a:lnTo>
                    <a:pt x="31207" y="8197"/>
                  </a:lnTo>
                  <a:lnTo>
                    <a:pt x="31026" y="9563"/>
                  </a:lnTo>
                  <a:lnTo>
                    <a:pt x="29245" y="13662"/>
                  </a:lnTo>
                  <a:lnTo>
                    <a:pt x="27796" y="16394"/>
                  </a:lnTo>
                  <a:lnTo>
                    <a:pt x="25804" y="10929"/>
                  </a:lnTo>
                  <a:lnTo>
                    <a:pt x="24899" y="10929"/>
                  </a:lnTo>
                  <a:lnTo>
                    <a:pt x="22907" y="16394"/>
                  </a:lnTo>
                  <a:lnTo>
                    <a:pt x="22183" y="16394"/>
                  </a:lnTo>
                  <a:lnTo>
                    <a:pt x="21307" y="13662"/>
                  </a:lnTo>
                  <a:lnTo>
                    <a:pt x="19315" y="13662"/>
                  </a:lnTo>
                  <a:lnTo>
                    <a:pt x="16418" y="16394"/>
                  </a:lnTo>
                  <a:lnTo>
                    <a:pt x="11740" y="4098"/>
                  </a:lnTo>
                  <a:lnTo>
                    <a:pt x="9748" y="13662"/>
                  </a:lnTo>
                  <a:lnTo>
                    <a:pt x="9567" y="13662"/>
                  </a:lnTo>
                  <a:lnTo>
                    <a:pt x="9205" y="16394"/>
                  </a:lnTo>
                  <a:lnTo>
                    <a:pt x="8661" y="17760"/>
                  </a:lnTo>
                  <a:lnTo>
                    <a:pt x="7937" y="20493"/>
                  </a:lnTo>
                  <a:lnTo>
                    <a:pt x="6126" y="27324"/>
                  </a:lnTo>
                  <a:lnTo>
                    <a:pt x="4496" y="34155"/>
                  </a:lnTo>
                  <a:lnTo>
                    <a:pt x="2354" y="38254"/>
                  </a:lnTo>
                  <a:lnTo>
                    <a:pt x="0" y="40986"/>
                  </a:lnTo>
                  <a:lnTo>
                    <a:pt x="0" y="120000"/>
                  </a:lnTo>
                  <a:lnTo>
                    <a:pt x="30482" y="120000"/>
                  </a:lnTo>
                  <a:lnTo>
                    <a:pt x="112424" y="12000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73654F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Shape 19"/>
          <p:cNvGrpSpPr/>
          <p:nvPr/>
        </p:nvGrpSpPr>
        <p:grpSpPr>
          <a:xfrm>
            <a:off x="836083" y="6021387"/>
            <a:ext cx="7579783" cy="849312"/>
            <a:chOff x="627062" y="6021387"/>
            <a:chExt cx="5684837" cy="849312"/>
          </a:xfrm>
        </p:grpSpPr>
        <p:sp>
          <p:nvSpPr>
            <p:cNvPr id="20" name="Shape 20"/>
            <p:cNvSpPr/>
            <p:nvPr/>
          </p:nvSpPr>
          <p:spPr>
            <a:xfrm>
              <a:off x="1898650" y="6021387"/>
              <a:ext cx="579437" cy="461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90" y="10034"/>
                  </a:moveTo>
                  <a:lnTo>
                    <a:pt x="0" y="25087"/>
                  </a:lnTo>
                  <a:lnTo>
                    <a:pt x="21698" y="45156"/>
                  </a:lnTo>
                  <a:lnTo>
                    <a:pt x="47013" y="75261"/>
                  </a:lnTo>
                  <a:lnTo>
                    <a:pt x="62794" y="70243"/>
                  </a:lnTo>
                  <a:lnTo>
                    <a:pt x="112109" y="120000"/>
                  </a:lnTo>
                  <a:lnTo>
                    <a:pt x="100273" y="72752"/>
                  </a:lnTo>
                  <a:lnTo>
                    <a:pt x="119999" y="55191"/>
                  </a:lnTo>
                  <a:lnTo>
                    <a:pt x="118027" y="52682"/>
                  </a:lnTo>
                  <a:lnTo>
                    <a:pt x="110136" y="47665"/>
                  </a:lnTo>
                  <a:lnTo>
                    <a:pt x="98301" y="37630"/>
                  </a:lnTo>
                  <a:lnTo>
                    <a:pt x="84493" y="30104"/>
                  </a:lnTo>
                  <a:lnTo>
                    <a:pt x="70684" y="22578"/>
                  </a:lnTo>
                  <a:lnTo>
                    <a:pt x="56876" y="15052"/>
                  </a:lnTo>
                  <a:lnTo>
                    <a:pt x="47013" y="10034"/>
                  </a:lnTo>
                  <a:lnTo>
                    <a:pt x="43068" y="7526"/>
                  </a:lnTo>
                  <a:lnTo>
                    <a:pt x="35178" y="7526"/>
                  </a:lnTo>
                  <a:lnTo>
                    <a:pt x="31232" y="7526"/>
                  </a:lnTo>
                  <a:lnTo>
                    <a:pt x="23671" y="5017"/>
                  </a:lnTo>
                  <a:lnTo>
                    <a:pt x="21698" y="5017"/>
                  </a:lnTo>
                  <a:lnTo>
                    <a:pt x="17753" y="2508"/>
                  </a:lnTo>
                  <a:lnTo>
                    <a:pt x="13808" y="0"/>
                  </a:lnTo>
                  <a:lnTo>
                    <a:pt x="9863" y="0"/>
                  </a:lnTo>
                  <a:lnTo>
                    <a:pt x="7890" y="10034"/>
                  </a:lnTo>
                  <a:lnTo>
                    <a:pt x="7890" y="100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3084512" y="6078537"/>
              <a:ext cx="3227387" cy="7921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78" y="4328"/>
                  </a:moveTo>
                  <a:lnTo>
                    <a:pt x="8145" y="1442"/>
                  </a:lnTo>
                  <a:lnTo>
                    <a:pt x="5666" y="0"/>
                  </a:lnTo>
                  <a:lnTo>
                    <a:pt x="2124" y="0"/>
                  </a:lnTo>
                  <a:lnTo>
                    <a:pt x="708" y="6012"/>
                  </a:lnTo>
                  <a:lnTo>
                    <a:pt x="0" y="30781"/>
                  </a:lnTo>
                  <a:lnTo>
                    <a:pt x="3541" y="25010"/>
                  </a:lnTo>
                  <a:lnTo>
                    <a:pt x="5312" y="32224"/>
                  </a:lnTo>
                  <a:lnTo>
                    <a:pt x="8853" y="36793"/>
                  </a:lnTo>
                  <a:lnTo>
                    <a:pt x="12336" y="65651"/>
                  </a:lnTo>
                  <a:lnTo>
                    <a:pt x="23669" y="86332"/>
                  </a:lnTo>
                  <a:lnTo>
                    <a:pt x="45863" y="86332"/>
                  </a:lnTo>
                  <a:lnTo>
                    <a:pt x="120000" y="120000"/>
                  </a:lnTo>
                  <a:lnTo>
                    <a:pt x="120000" y="120000"/>
                  </a:lnTo>
                  <a:lnTo>
                    <a:pt x="117520" y="118557"/>
                  </a:lnTo>
                  <a:lnTo>
                    <a:pt x="39901" y="58436"/>
                  </a:lnTo>
                  <a:lnTo>
                    <a:pt x="30339" y="38236"/>
                  </a:lnTo>
                  <a:lnTo>
                    <a:pt x="25086" y="26452"/>
                  </a:lnTo>
                  <a:lnTo>
                    <a:pt x="21544" y="22124"/>
                  </a:lnTo>
                  <a:lnTo>
                    <a:pt x="16586" y="14669"/>
                  </a:lnTo>
                  <a:lnTo>
                    <a:pt x="10978" y="4328"/>
                  </a:lnTo>
                  <a:lnTo>
                    <a:pt x="10978" y="43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2905125" y="6069012"/>
              <a:ext cx="112712" cy="968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6000"/>
                  </a:moveTo>
                  <a:lnTo>
                    <a:pt x="10140" y="36000"/>
                  </a:lnTo>
                  <a:lnTo>
                    <a:pt x="20281" y="24000"/>
                  </a:lnTo>
                  <a:lnTo>
                    <a:pt x="10140" y="12000"/>
                  </a:lnTo>
                  <a:lnTo>
                    <a:pt x="0" y="0"/>
                  </a:lnTo>
                  <a:lnTo>
                    <a:pt x="49014" y="36000"/>
                  </a:lnTo>
                  <a:lnTo>
                    <a:pt x="89577" y="36000"/>
                  </a:lnTo>
                  <a:lnTo>
                    <a:pt x="99718" y="60000"/>
                  </a:lnTo>
                  <a:lnTo>
                    <a:pt x="109859" y="84000"/>
                  </a:lnTo>
                  <a:lnTo>
                    <a:pt x="120000" y="108000"/>
                  </a:lnTo>
                  <a:lnTo>
                    <a:pt x="120000" y="120000"/>
                  </a:lnTo>
                  <a:lnTo>
                    <a:pt x="99718" y="108000"/>
                  </a:lnTo>
                  <a:lnTo>
                    <a:pt x="79436" y="84000"/>
                  </a:lnTo>
                  <a:lnTo>
                    <a:pt x="38873" y="60000"/>
                  </a:lnTo>
                  <a:lnTo>
                    <a:pt x="38873" y="72000"/>
                  </a:lnTo>
                  <a:lnTo>
                    <a:pt x="30422" y="84000"/>
                  </a:lnTo>
                  <a:lnTo>
                    <a:pt x="20281" y="96000"/>
                  </a:lnTo>
                  <a:lnTo>
                    <a:pt x="10140" y="96000"/>
                  </a:lnTo>
                  <a:lnTo>
                    <a:pt x="10140" y="96000"/>
                  </a:lnTo>
                  <a:lnTo>
                    <a:pt x="10140" y="72000"/>
                  </a:lnTo>
                  <a:lnTo>
                    <a:pt x="0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1357312" y="6099175"/>
              <a:ext cx="255587" cy="260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360" y="0"/>
                  </a:moveTo>
                  <a:lnTo>
                    <a:pt x="35776" y="4444"/>
                  </a:lnTo>
                  <a:lnTo>
                    <a:pt x="53664" y="4444"/>
                  </a:lnTo>
                  <a:lnTo>
                    <a:pt x="84968" y="8888"/>
                  </a:lnTo>
                  <a:lnTo>
                    <a:pt x="71552" y="40000"/>
                  </a:lnTo>
                  <a:lnTo>
                    <a:pt x="71552" y="44444"/>
                  </a:lnTo>
                  <a:lnTo>
                    <a:pt x="76024" y="53333"/>
                  </a:lnTo>
                  <a:lnTo>
                    <a:pt x="80496" y="62222"/>
                  </a:lnTo>
                  <a:lnTo>
                    <a:pt x="89440" y="71111"/>
                  </a:lnTo>
                  <a:lnTo>
                    <a:pt x="106583" y="84444"/>
                  </a:lnTo>
                  <a:lnTo>
                    <a:pt x="115527" y="102222"/>
                  </a:lnTo>
                  <a:lnTo>
                    <a:pt x="120000" y="115555"/>
                  </a:lnTo>
                  <a:lnTo>
                    <a:pt x="120000" y="120000"/>
                  </a:lnTo>
                  <a:lnTo>
                    <a:pt x="71552" y="75555"/>
                  </a:lnTo>
                  <a:lnTo>
                    <a:pt x="22360" y="40000"/>
                  </a:lnTo>
                  <a:lnTo>
                    <a:pt x="0" y="0"/>
                  </a:lnTo>
                  <a:lnTo>
                    <a:pt x="22360" y="0"/>
                  </a:lnTo>
                  <a:lnTo>
                    <a:pt x="2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1120775" y="6118225"/>
              <a:ext cx="93662" cy="968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"/>
                  </a:moveTo>
                  <a:lnTo>
                    <a:pt x="83389" y="60000"/>
                  </a:lnTo>
                  <a:lnTo>
                    <a:pt x="83389" y="72000"/>
                  </a:lnTo>
                  <a:lnTo>
                    <a:pt x="95593" y="84000"/>
                  </a:lnTo>
                  <a:lnTo>
                    <a:pt x="107796" y="108000"/>
                  </a:lnTo>
                  <a:lnTo>
                    <a:pt x="107796" y="120000"/>
                  </a:lnTo>
                  <a:lnTo>
                    <a:pt x="95593" y="108000"/>
                  </a:lnTo>
                  <a:lnTo>
                    <a:pt x="71186" y="96000"/>
                  </a:lnTo>
                  <a:lnTo>
                    <a:pt x="46779" y="72000"/>
                  </a:lnTo>
                  <a:lnTo>
                    <a:pt x="34576" y="60000"/>
                  </a:lnTo>
                  <a:lnTo>
                    <a:pt x="0" y="0"/>
                  </a:lnTo>
                  <a:lnTo>
                    <a:pt x="120000" y="12000"/>
                  </a:lnTo>
                  <a:lnTo>
                    <a:pt x="120000" y="120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627062" y="6049962"/>
              <a:ext cx="388937" cy="3286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122" y="21176"/>
                  </a:moveTo>
                  <a:lnTo>
                    <a:pt x="120000" y="24705"/>
                  </a:lnTo>
                  <a:lnTo>
                    <a:pt x="102367" y="49411"/>
                  </a:lnTo>
                  <a:lnTo>
                    <a:pt x="70040" y="77647"/>
                  </a:lnTo>
                  <a:lnTo>
                    <a:pt x="81795" y="91764"/>
                  </a:lnTo>
                  <a:lnTo>
                    <a:pt x="87673" y="120000"/>
                  </a:lnTo>
                  <a:lnTo>
                    <a:pt x="37714" y="77647"/>
                  </a:lnTo>
                  <a:lnTo>
                    <a:pt x="23020" y="49411"/>
                  </a:lnTo>
                  <a:lnTo>
                    <a:pt x="43591" y="38823"/>
                  </a:lnTo>
                  <a:lnTo>
                    <a:pt x="28897" y="21176"/>
                  </a:lnTo>
                  <a:lnTo>
                    <a:pt x="0" y="7058"/>
                  </a:lnTo>
                  <a:lnTo>
                    <a:pt x="0" y="0"/>
                  </a:lnTo>
                  <a:lnTo>
                    <a:pt x="2938" y="0"/>
                  </a:lnTo>
                  <a:lnTo>
                    <a:pt x="5877" y="0"/>
                  </a:lnTo>
                  <a:lnTo>
                    <a:pt x="23020" y="3529"/>
                  </a:lnTo>
                  <a:lnTo>
                    <a:pt x="37714" y="3529"/>
                  </a:lnTo>
                  <a:lnTo>
                    <a:pt x="40653" y="3529"/>
                  </a:lnTo>
                  <a:lnTo>
                    <a:pt x="43591" y="3529"/>
                  </a:lnTo>
                  <a:lnTo>
                    <a:pt x="49469" y="7058"/>
                  </a:lnTo>
                  <a:lnTo>
                    <a:pt x="61224" y="7058"/>
                  </a:lnTo>
                  <a:lnTo>
                    <a:pt x="70040" y="10588"/>
                  </a:lnTo>
                  <a:lnTo>
                    <a:pt x="72979" y="10588"/>
                  </a:lnTo>
                  <a:lnTo>
                    <a:pt x="72979" y="10588"/>
                  </a:lnTo>
                  <a:lnTo>
                    <a:pt x="99428" y="14117"/>
                  </a:lnTo>
                  <a:lnTo>
                    <a:pt x="114122" y="21176"/>
                  </a:lnTo>
                  <a:lnTo>
                    <a:pt x="114122" y="211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507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 sz="4000"/>
              <a:t>Mechanical or Chemical Weathering?</a:t>
            </a:r>
            <a:endParaRPr/>
          </a:p>
        </p:txBody>
      </p:sp>
      <p:pic>
        <p:nvPicPr>
          <p:cNvPr id="431" name="Shape 4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09801" y="1676400"/>
            <a:ext cx="3552825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Shape 432"/>
          <p:cNvSpPr txBox="1"/>
          <p:nvPr/>
        </p:nvSpPr>
        <p:spPr>
          <a:xfrm>
            <a:off x="6858000" y="3048000"/>
            <a:ext cx="27432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n-US" sz="28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Limestone Statue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577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 sz="4000"/>
              <a:t>Mechanical or Chemical Weathering?</a:t>
            </a:r>
            <a:endParaRPr/>
          </a:p>
        </p:txBody>
      </p:sp>
      <p:pic>
        <p:nvPicPr>
          <p:cNvPr id="486" name="Shape 48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1562100"/>
            <a:ext cx="5295900" cy="529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176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Shape 5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0800" y="152401"/>
            <a:ext cx="5508488" cy="6553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301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Shape 5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076" y="1"/>
            <a:ext cx="7674981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3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ctrTitle"/>
          </p:nvPr>
        </p:nvSpPr>
        <p:spPr>
          <a:xfrm>
            <a:off x="1981200" y="1447800"/>
            <a:ext cx="8229600" cy="17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Products of Weathering</a:t>
            </a:r>
            <a:endParaRPr/>
          </a:p>
        </p:txBody>
      </p:sp>
      <p:sp>
        <p:nvSpPr>
          <p:cNvPr id="520" name="Shape 520"/>
          <p:cNvSpPr txBox="1">
            <a:spLocks noGrp="1"/>
          </p:cNvSpPr>
          <p:nvPr>
            <p:ph type="subTitle" idx="1"/>
          </p:nvPr>
        </p:nvSpPr>
        <p:spPr>
          <a:xfrm>
            <a:off x="2895600" y="3429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907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Sediments</a:t>
            </a:r>
            <a:endParaRPr/>
          </a:p>
        </p:txBody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u="sng"/>
              <a:t>Weathered rock particles</a:t>
            </a:r>
            <a:r>
              <a:rPr lang="en-US"/>
              <a:t>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9094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Sediment Sizes</a:t>
            </a:r>
            <a:endParaRPr/>
          </a:p>
        </p:txBody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/>
              <a:t>Arrange these particles from largest to smallest:  Sand, Pebble, Clay, Boulder, Cobble, Silt</a:t>
            </a:r>
            <a:endParaRPr/>
          </a:p>
          <a:p>
            <a:pPr marL="342900" indent="-13970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733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Page 6 of ESRT</a:t>
            </a:r>
            <a:endParaRPr/>
          </a:p>
        </p:txBody>
      </p:sp>
      <p:pic>
        <p:nvPicPr>
          <p:cNvPr id="538" name="Shape 5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058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Sediment Size (Continued)</a:t>
            </a:r>
            <a:endParaRPr/>
          </a:p>
        </p:txBody>
      </p:sp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/>
              <a:t>Boulder:  25.6cm and greater</a:t>
            </a:r>
            <a:endParaRPr/>
          </a:p>
          <a:p>
            <a:pPr marL="342900" indent="-342900"/>
            <a:r>
              <a:rPr lang="en-US"/>
              <a:t>Cobble:  6.4 – 25.6cm</a:t>
            </a:r>
            <a:endParaRPr/>
          </a:p>
          <a:p>
            <a:pPr marL="342900" indent="-342900"/>
            <a:r>
              <a:rPr lang="en-US"/>
              <a:t>Pebble:  0.2 – 6.4cm</a:t>
            </a:r>
            <a:endParaRPr/>
          </a:p>
          <a:p>
            <a:pPr marL="342900" indent="-342900"/>
            <a:r>
              <a:rPr lang="en-US"/>
              <a:t>Sand:  0.006 – 0.2cm</a:t>
            </a:r>
            <a:endParaRPr/>
          </a:p>
          <a:p>
            <a:pPr marL="342900" indent="-342900"/>
            <a:r>
              <a:rPr lang="en-US"/>
              <a:t>Silt:  0.0004 – 0.006cm</a:t>
            </a:r>
            <a:endParaRPr/>
          </a:p>
          <a:p>
            <a:pPr marL="342900" indent="-342900"/>
            <a:r>
              <a:rPr lang="en-US"/>
              <a:t>Clay:  Less than 0.0004cm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72742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Soils</a:t>
            </a:r>
            <a:endParaRPr/>
          </a:p>
        </p:txBody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/>
              <a:t>Two components:  </a:t>
            </a:r>
            <a:r>
              <a:rPr lang="en-US" u="sng"/>
              <a:t>weathered rock and organic matter</a:t>
            </a:r>
            <a:r>
              <a:rPr lang="en-US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2149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Soils (Continued)</a:t>
            </a:r>
            <a:endParaRPr/>
          </a:p>
        </p:txBody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b="1"/>
              <a:t>Parent Material</a:t>
            </a:r>
            <a:r>
              <a:rPr lang="en-US"/>
              <a:t>:  The rock the soil comes from.</a:t>
            </a:r>
            <a:endParaRPr/>
          </a:p>
          <a:p>
            <a:pPr marL="342900" indent="-342900"/>
            <a:r>
              <a:rPr lang="en-US" b="1"/>
              <a:t>Residual Soil</a:t>
            </a:r>
            <a:r>
              <a:rPr lang="en-US"/>
              <a:t>:  </a:t>
            </a:r>
            <a:r>
              <a:rPr lang="en-US" u="sng"/>
              <a:t>Bedrock is the parent material.</a:t>
            </a:r>
            <a:endParaRPr/>
          </a:p>
          <a:p>
            <a:pPr marL="342900" indent="-342900"/>
            <a:r>
              <a:rPr lang="en-US" b="1"/>
              <a:t>Transported Soils</a:t>
            </a:r>
            <a:r>
              <a:rPr lang="en-US" u="sng"/>
              <a:t>:  Moved by water, winds, or glaciers.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103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 sz="4000"/>
              <a:t>Mechanical or Chemical Weathering?</a:t>
            </a:r>
            <a:endParaRPr/>
          </a:p>
        </p:txBody>
      </p:sp>
      <p:pic>
        <p:nvPicPr>
          <p:cNvPr id="438" name="Shape 4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1600201"/>
            <a:ext cx="7010400" cy="4046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152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Residual Soil</a:t>
            </a:r>
            <a:endParaRPr/>
          </a:p>
        </p:txBody>
      </p:sp>
      <p:pic>
        <p:nvPicPr>
          <p:cNvPr id="562" name="Shape 56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340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Transported Soil</a:t>
            </a:r>
            <a:endParaRPr/>
          </a:p>
        </p:txBody>
      </p:sp>
      <p:pic>
        <p:nvPicPr>
          <p:cNvPr id="568" name="Shape 5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79675" y="1600200"/>
            <a:ext cx="30402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172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/>
              <a:t>Often layers of “sorting” when deposited by streams</a:t>
            </a:r>
            <a:endParaRPr/>
          </a:p>
          <a:p>
            <a:pPr marL="342900" indent="-342900"/>
            <a:r>
              <a:rPr lang="en-US"/>
              <a:t>Poorly sorted when deposited by glaciers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8676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Soil Profile</a:t>
            </a:r>
            <a:endParaRPr/>
          </a:p>
        </p:txBody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u="sng"/>
              <a:t>Side view of soil layers</a:t>
            </a:r>
            <a:r>
              <a:rPr lang="en-US"/>
              <a:t>.</a:t>
            </a:r>
            <a:endParaRPr/>
          </a:p>
          <a:p>
            <a:pPr marL="342900" indent="-342900"/>
            <a:r>
              <a:rPr lang="en-US"/>
              <a:t>Mature soil:  Four zones or Horizons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7978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 sz="2800"/>
              <a:t>Put the four horizons in order (Top to Bottom</a:t>
            </a:r>
            <a:r>
              <a:rPr lang="en-US" sz="4000"/>
              <a:t>)</a:t>
            </a:r>
            <a:endParaRPr/>
          </a:p>
        </p:txBody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en-US" sz="2800"/>
              <a:t>A-Horizon:  Highly decomposed organic matter and small rock particles (sand or smaller), leaching of minerals to lower layers.</a:t>
            </a:r>
            <a:endParaRPr/>
          </a:p>
          <a:p>
            <a:pPr marL="342900" indent="-342900">
              <a:lnSpc>
                <a:spcPct val="80000"/>
              </a:lnSpc>
              <a:spcBef>
                <a:spcPts val="560"/>
              </a:spcBef>
              <a:buSzPts val="2800"/>
            </a:pPr>
            <a:r>
              <a:rPr lang="en-US" sz="2800"/>
              <a:t>B-Horizon:  Larger rock particle, clays and little organic matter, leached minerals deposit in this layer, giving it a reddish brown/tan color.</a:t>
            </a:r>
            <a:endParaRPr/>
          </a:p>
          <a:p>
            <a:pPr marL="342900" indent="-342900">
              <a:lnSpc>
                <a:spcPct val="80000"/>
              </a:lnSpc>
              <a:spcBef>
                <a:spcPts val="560"/>
              </a:spcBef>
              <a:buSzPts val="2800"/>
            </a:pPr>
            <a:r>
              <a:rPr lang="en-US" sz="2800"/>
              <a:t>C-Horizon:  Consists of partly weathered bedrock.</a:t>
            </a:r>
            <a:endParaRPr/>
          </a:p>
          <a:p>
            <a:pPr marL="342900" indent="-342900">
              <a:lnSpc>
                <a:spcPct val="80000"/>
              </a:lnSpc>
              <a:spcBef>
                <a:spcPts val="560"/>
              </a:spcBef>
              <a:buSzPts val="2800"/>
            </a:pPr>
            <a:r>
              <a:rPr lang="en-US" sz="2800"/>
              <a:t>O-Horizon:  Composed of organic matter, dark brown to black in color</a:t>
            </a:r>
            <a:endParaRPr/>
          </a:p>
          <a:p>
            <a:pPr marL="342900" indent="-342900">
              <a:lnSpc>
                <a:spcPct val="80000"/>
              </a:lnSpc>
              <a:spcBef>
                <a:spcPts val="560"/>
              </a:spcBef>
              <a:buSzPts val="2800"/>
            </a:pPr>
            <a:r>
              <a:rPr lang="en-US" sz="2800"/>
              <a:t>R-Horizon:  Unaltered bedrock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5151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Soil Profile (Continued)</a:t>
            </a:r>
            <a:endParaRPr/>
          </a:p>
        </p:txBody>
      </p:sp>
      <p:pic>
        <p:nvPicPr>
          <p:cNvPr id="587" name="Shape 58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39950" y="1752600"/>
            <a:ext cx="3289200" cy="370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6172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/>
              <a:t>Not all soil horizons are always clearly present.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47432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/>
          </a:p>
        </p:txBody>
      </p:sp>
      <p:pic>
        <p:nvPicPr>
          <p:cNvPr id="594" name="Shape 59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89162" y="1676400"/>
            <a:ext cx="34323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xfrm>
            <a:off x="6172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/>
              <a:t>1) O-Horizon</a:t>
            </a:r>
            <a:endParaRPr/>
          </a:p>
          <a:p>
            <a:pPr marL="342900" indent="-342900"/>
            <a:r>
              <a:rPr lang="en-US"/>
              <a:t>2) A-Horizon</a:t>
            </a:r>
            <a:endParaRPr/>
          </a:p>
          <a:p>
            <a:pPr marL="342900" indent="-342900"/>
            <a:r>
              <a:rPr lang="en-US"/>
              <a:t>3) B-Horizon</a:t>
            </a:r>
            <a:endParaRPr/>
          </a:p>
          <a:p>
            <a:pPr marL="342900" indent="-342900"/>
            <a:r>
              <a:rPr lang="en-US"/>
              <a:t>4) C-Horizon</a:t>
            </a:r>
            <a:endParaRPr/>
          </a:p>
          <a:p>
            <a:pPr marL="342900" indent="-342900"/>
            <a:r>
              <a:rPr lang="en-US"/>
              <a:t>5) R-Horizon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10005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Soil Profile</a:t>
            </a:r>
            <a:endParaRPr/>
          </a:p>
        </p:txBody>
      </p:sp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buSzPts val="2800"/>
            </a:pPr>
            <a:r>
              <a:rPr lang="en-US" sz="2800"/>
              <a:t>O-Horizon:  </a:t>
            </a:r>
            <a:r>
              <a:rPr lang="en-US" sz="2800" u="sng"/>
              <a:t>Organic matter</a:t>
            </a:r>
            <a:r>
              <a:rPr lang="en-US" sz="2800"/>
              <a:t>, dark brown to black.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/>
              <a:t>A-Horizon:  </a:t>
            </a:r>
            <a:r>
              <a:rPr lang="en-US" sz="2800" u="sng"/>
              <a:t>Very decomposed </a:t>
            </a:r>
            <a:r>
              <a:rPr lang="en-US" sz="2800"/>
              <a:t>organic matter and small rock particles (sand or smaller), minerals have been leached.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/>
              <a:t>B-Horizon:  </a:t>
            </a:r>
            <a:r>
              <a:rPr lang="en-US" sz="2800" u="sng"/>
              <a:t>Larger rock particles</a:t>
            </a:r>
            <a:r>
              <a:rPr lang="en-US" sz="2800"/>
              <a:t>, clays and little organic matter, deposited minerals cause reddish brown/tan color.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/>
              <a:t>C-Horizon:  Consists of partly </a:t>
            </a:r>
            <a:r>
              <a:rPr lang="en-US" sz="2800" u="sng"/>
              <a:t>weathered bedrock.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/>
              <a:t>R-Horizon:  </a:t>
            </a:r>
            <a:r>
              <a:rPr lang="en-US" sz="2800" u="sng"/>
              <a:t>Bedrock</a:t>
            </a:r>
            <a:r>
              <a:rPr lang="en-US" sz="2800"/>
              <a:t>.</a:t>
            </a:r>
            <a:endParaRPr/>
          </a:p>
          <a:p>
            <a:pPr marL="342900" indent="-165100">
              <a:spcBef>
                <a:spcPts val="560"/>
              </a:spcBef>
              <a:buSzPts val="2800"/>
              <a:buNone/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1292703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Soils are influenced by </a:t>
            </a:r>
            <a:r>
              <a:rPr lang="en-US" b="1" u="sng"/>
              <a:t>Climate</a:t>
            </a:r>
            <a:endParaRPr/>
          </a:p>
        </p:txBody>
      </p:sp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/>
              <a:t>Tropical soils:  Minerals leached out by rainfall.</a:t>
            </a:r>
            <a:endParaRPr/>
          </a:p>
          <a:p>
            <a:pPr marL="342900" indent="-342900"/>
            <a:r>
              <a:rPr lang="en-US"/>
              <a:t>Desert soils:  Mineral rich</a:t>
            </a:r>
            <a:endParaRPr/>
          </a:p>
          <a:p>
            <a:pPr marL="342900" indent="-342900"/>
            <a:r>
              <a:rPr lang="en-US"/>
              <a:t>Arctic soils: Poorly drained, permafrost</a:t>
            </a:r>
            <a:endParaRPr/>
          </a:p>
          <a:p>
            <a:pPr marL="342900" indent="-342900"/>
            <a:r>
              <a:rPr lang="en-US"/>
              <a:t>Forest soils:  O-Horizon is most prominent, yearly leaf collection.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092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 sz="4000"/>
              <a:t>Mechanical or Chemical Weathering?</a:t>
            </a:r>
            <a:endParaRPr/>
          </a:p>
        </p:txBody>
      </p:sp>
      <p:pic>
        <p:nvPicPr>
          <p:cNvPr id="444" name="Shape 4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32150" y="1600200"/>
            <a:ext cx="57277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32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 sz="4000"/>
              <a:t>Mechanical or Chemical Weathering?</a:t>
            </a:r>
            <a:endParaRPr/>
          </a:p>
        </p:txBody>
      </p:sp>
      <p:pic>
        <p:nvPicPr>
          <p:cNvPr id="450" name="Shape 4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1752601"/>
            <a:ext cx="6324600" cy="409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97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 sz="4000"/>
              <a:t>Mechanical or Chemical Weathering?</a:t>
            </a:r>
            <a:endParaRPr/>
          </a:p>
        </p:txBody>
      </p:sp>
      <p:pic>
        <p:nvPicPr>
          <p:cNvPr id="456" name="Shape 45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89388" y="1600200"/>
            <a:ext cx="4211637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17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 sz="4000"/>
              <a:t>Mechanical or Chemical Weathering?</a:t>
            </a:r>
            <a:endParaRPr/>
          </a:p>
        </p:txBody>
      </p:sp>
      <p:pic>
        <p:nvPicPr>
          <p:cNvPr id="462" name="Shape 46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14750" y="1795463"/>
            <a:ext cx="4762500" cy="410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92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 sz="4000"/>
              <a:t>Mechanical or Chemical Weathering?</a:t>
            </a:r>
            <a:endParaRPr/>
          </a:p>
        </p:txBody>
      </p:sp>
      <p:pic>
        <p:nvPicPr>
          <p:cNvPr id="468" name="Shape 4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51200" y="1600200"/>
            <a:ext cx="5688012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839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 sz="4000"/>
              <a:t>Mechanical or Chemical Weathering?</a:t>
            </a:r>
            <a:endParaRPr/>
          </a:p>
        </p:txBody>
      </p:sp>
      <p:pic>
        <p:nvPicPr>
          <p:cNvPr id="474" name="Shape 47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98800" y="1600200"/>
            <a:ext cx="59944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17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 sz="4000"/>
              <a:t>Mechanical or Chemical Weathering?</a:t>
            </a:r>
            <a:endParaRPr/>
          </a:p>
        </p:txBody>
      </p:sp>
      <p:pic>
        <p:nvPicPr>
          <p:cNvPr id="480" name="Shape 48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81363" y="1962150"/>
            <a:ext cx="5629275" cy="377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195422"/>
      </p:ext>
    </p:extLst>
  </p:cSld>
  <p:clrMapOvr>
    <a:masterClrMapping/>
  </p:clrMapOvr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417</Words>
  <Application>Microsoft Office PowerPoint</Application>
  <PresentationFormat>Widescreen</PresentationFormat>
  <Paragraphs>61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Mountain Top</vt:lpstr>
      <vt:lpstr>Mechanical or Chemical Weathering?</vt:lpstr>
      <vt:lpstr>Mechanical or Chemical Weathering?</vt:lpstr>
      <vt:lpstr>Mechanical or Chemical Weathering?</vt:lpstr>
      <vt:lpstr>Mechanical or Chemical Weathering?</vt:lpstr>
      <vt:lpstr>Mechanical or Chemical Weathering?</vt:lpstr>
      <vt:lpstr>Mechanical or Chemical Weathering?</vt:lpstr>
      <vt:lpstr>Mechanical or Chemical Weathering?</vt:lpstr>
      <vt:lpstr>Mechanical or Chemical Weathering?</vt:lpstr>
      <vt:lpstr>Mechanical or Chemical Weathering?</vt:lpstr>
      <vt:lpstr>Mechanical or Chemical Weathering?</vt:lpstr>
      <vt:lpstr>PowerPoint Presentation</vt:lpstr>
      <vt:lpstr>PowerPoint Presentation</vt:lpstr>
      <vt:lpstr>Products of Weathering</vt:lpstr>
      <vt:lpstr>Sediments</vt:lpstr>
      <vt:lpstr>Sediment Sizes</vt:lpstr>
      <vt:lpstr>Page 6 of ESRT</vt:lpstr>
      <vt:lpstr>Sediment Size (Continued)</vt:lpstr>
      <vt:lpstr>Soils</vt:lpstr>
      <vt:lpstr>Soils (Continued)</vt:lpstr>
      <vt:lpstr>Residual Soil</vt:lpstr>
      <vt:lpstr>Transported Soil</vt:lpstr>
      <vt:lpstr>Soil Profile</vt:lpstr>
      <vt:lpstr>Put the four horizons in order (Top to Bottom)</vt:lpstr>
      <vt:lpstr>Soil Profile (Continued)</vt:lpstr>
      <vt:lpstr>PowerPoint Presentation</vt:lpstr>
      <vt:lpstr>Soil Profile</vt:lpstr>
      <vt:lpstr>Soils are influenced by Climate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Products of Weathering</dc:title>
  <dc:creator>Tim Ferro</dc:creator>
  <cp:lastModifiedBy>Tim Ferro</cp:lastModifiedBy>
  <cp:revision>2</cp:revision>
  <dcterms:created xsi:type="dcterms:W3CDTF">2018-04-30T12:22:12Z</dcterms:created>
  <dcterms:modified xsi:type="dcterms:W3CDTF">2018-04-30T12:27:07Z</dcterms:modified>
</cp:coreProperties>
</file>